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66" r:id="rId2"/>
    <p:sldId id="256" r:id="rId3"/>
    <p:sldId id="294" r:id="rId4"/>
    <p:sldId id="277" r:id="rId5"/>
    <p:sldId id="257" r:id="rId6"/>
    <p:sldId id="278" r:id="rId7"/>
    <p:sldId id="279" r:id="rId8"/>
    <p:sldId id="258" r:id="rId9"/>
    <p:sldId id="280" r:id="rId10"/>
    <p:sldId id="260" r:id="rId11"/>
    <p:sldId id="259" r:id="rId12"/>
    <p:sldId id="281" r:id="rId13"/>
    <p:sldId id="295" r:id="rId14"/>
    <p:sldId id="275" r:id="rId15"/>
    <p:sldId id="30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750" autoAdjust="0"/>
  </p:normalViewPr>
  <p:slideViewPr>
    <p:cSldViewPr>
      <p:cViewPr varScale="1">
        <p:scale>
          <a:sx n="111" d="100"/>
          <a:sy n="111" d="100"/>
        </p:scale>
        <p:origin x="-1614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F249-32A5-44A5-ADEF-D55F26D74965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CC30-46FA-4201-864C-0BCF19615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5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2A400EFB-D1BF-4865-BC98-5EA208E68FB2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15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6"/>
            <a:ext cx="5487041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8E38-A6CC-4C97-85E6-B33B332649B1}" type="datetime1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22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C9E6-2665-40B0-87CD-DE0A00579370}" type="datetime1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48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5192-859A-43FF-9560-87C9897A32EC}" type="datetime1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4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B1E3-AABF-4857-B255-4453F04B6BDC}" type="datetime1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56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D524-DA1B-4015-9D39-FA5F289D3EDA}" type="datetime1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07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F01E-397D-4E49-A30A-D794BE5F1184}" type="datetime1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37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B5F2-B9F6-45E5-8CC8-2B15407589DA}" type="datetime1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3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41A-6BBA-4961-A131-E14E1A57CFAA}" type="datetime1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4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832-C06B-4575-AA78-04003957AA54}" type="datetime1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53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250-324F-4F81-8B79-F9E0398E441A}" type="datetime1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60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7461-9D75-449A-8D91-3354DB3649D0}" type="datetime1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B99B-5D2B-4BCC-9E1D-65675250B15B}" type="datetime1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6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26" Type="http://schemas.openxmlformats.org/officeDocument/2006/relationships/image" Target="../media/image47.emf"/><Relationship Id="rId3" Type="http://schemas.openxmlformats.org/officeDocument/2006/relationships/image" Target="../media/image24.emf"/><Relationship Id="rId21" Type="http://schemas.openxmlformats.org/officeDocument/2006/relationships/image" Target="../media/image42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5" Type="http://schemas.openxmlformats.org/officeDocument/2006/relationships/image" Target="../media/image46.emf"/><Relationship Id="rId2" Type="http://schemas.openxmlformats.org/officeDocument/2006/relationships/image" Target="../media/image23.emf"/><Relationship Id="rId16" Type="http://schemas.openxmlformats.org/officeDocument/2006/relationships/image" Target="../media/image37.emf"/><Relationship Id="rId20" Type="http://schemas.openxmlformats.org/officeDocument/2006/relationships/image" Target="../media/image41.emf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24" Type="http://schemas.openxmlformats.org/officeDocument/2006/relationships/image" Target="../media/image45.png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emf"/><Relationship Id="rId19" Type="http://schemas.openxmlformats.org/officeDocument/2006/relationships/image" Target="../media/image40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Relationship Id="rId22" Type="http://schemas.openxmlformats.org/officeDocument/2006/relationships/image" Target="../media/image43.emf"/><Relationship Id="rId27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10" Type="http://schemas.openxmlformats.org/officeDocument/2006/relationships/image" Target="../media/image59.png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1.emf"/><Relationship Id="rId7" Type="http://schemas.openxmlformats.org/officeDocument/2006/relationships/image" Target="../media/image64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emf"/><Relationship Id="rId11" Type="http://schemas.openxmlformats.org/officeDocument/2006/relationships/image" Target="../media/image67.emf"/><Relationship Id="rId5" Type="http://schemas.openxmlformats.org/officeDocument/2006/relationships/image" Target="../media/image62.emf"/><Relationship Id="rId10" Type="http://schemas.openxmlformats.org/officeDocument/2006/relationships/image" Target="../media/image66.emf"/><Relationship Id="rId4" Type="http://schemas.openxmlformats.org/officeDocument/2006/relationships/image" Target="../media/image13.emf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2653770"/>
            <a:ext cx="49713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800" b="1" dirty="0" smtClean="0">
                <a:solidFill>
                  <a:schemeClr val="tx2"/>
                </a:solidFill>
              </a:rPr>
              <a:t>Управление Роскомнадзора по Иркутской области</a:t>
            </a:r>
          </a:p>
          <a:p>
            <a:pPr indent="457200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г. Иркутск,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ул. Халтурина, д.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  <a:p>
            <a:pPr indent="457200" algn="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http://38.rkn.gov.ru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C:\Users\IvanovaE\Desktop\tabl-ontable-fio-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44135"/>
            <a:ext cx="3171180" cy="13045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41497A-FCDB-45E8-8145-6B4AE5FC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53770"/>
            <a:ext cx="3240360" cy="2590365"/>
          </a:xfrm>
          <a:prstGeom prst="rect">
            <a:avLst/>
          </a:prstGeom>
        </p:spPr>
      </p:pic>
      <p:sp>
        <p:nvSpPr>
          <p:cNvPr id="7" name="Прямоугольник: скругленные углы 32">
            <a:extLst>
              <a:ext uri="{FF2B5EF4-FFF2-40B4-BE49-F238E27FC236}">
                <a16:creationId xmlns:lc="http://schemas.openxmlformats.org/drawingml/2006/lockedCanvas" xmlns="" xmlns:a16="http://schemas.microsoft.com/office/drawing/2014/main" id="{59A403B1-C78F-4BF6-972A-90BA8C2E0408}"/>
              </a:ext>
            </a:extLst>
          </p:cNvPr>
          <p:cNvSpPr/>
          <p:nvPr/>
        </p:nvSpPr>
        <p:spPr>
          <a:xfrm>
            <a:off x="971600" y="342047"/>
            <a:ext cx="7056783" cy="2033082"/>
          </a:xfrm>
          <a:prstGeom prst="roundRect">
            <a:avLst/>
          </a:prstGeom>
          <a:solidFill>
            <a:srgbClr val="44546A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ЧТО НУЖНО ЗНАТЬ О ПЕРСОНАЛЬНЫХ ДАННЫХ?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73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47C81E-5EAA-447B-AEEA-7B5617556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492896"/>
            <a:ext cx="1383701" cy="27363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264C926-E4E2-4EFD-99B5-9668D28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542" y="3068960"/>
            <a:ext cx="1027143" cy="944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продолжаем</a:t>
            </a:r>
            <a:r>
              <a:rPr lang="ru-RU" sz="6000" b="1" dirty="0" smtClean="0"/>
              <a:t>…</a:t>
            </a:r>
            <a:endParaRPr lang="ru-RU" sz="6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4249" y="2348880"/>
            <a:ext cx="617598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 Заведите себе два адреса электронной почты — частный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для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переписки (приватный и малоизвестный, который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 никогда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не публикуете в общедоступных источниках),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 публичный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— для открытой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(форумов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чатов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 так далее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).</a:t>
            </a:r>
          </a:p>
          <a:p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6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 Не выкладывайте личную информацию (совместные фотографии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видео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иные данные) о ваших друзьях в Интернет без их разрешения.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Прежде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чем разместить информацию о друзьях в Сети, узнайте,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не возражают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ли они, чтобы вы выложили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данные.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26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Как защитить гаджеты от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вредоносных программ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7" y="1870716"/>
            <a:ext cx="63883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Установите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на гаджеты специальные почтовые фильтры и антивирусные программы. Они могут предотвратить, как прямые атаки злоумышленников, так и атаки, использующие вредоносные приложения.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Используйте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только лицензионные программы. Чаще всего вирусами бывают заражены пиратские копии программ.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Используйте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проверенные сайты.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Систематически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проверяйте свои домашние компьютеры на наличие вирусов.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Делайте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резервную копию важных данных.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Периодически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меняйте пароли от электронной почты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социальных сетей, форумов и пр.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33C2BB9-8E4D-4992-BDF7-7A21BC64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888" y="2206395"/>
            <a:ext cx="1728192" cy="3417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2DE7589-BDD9-40F9-BEC7-940671FC1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887" y="2751657"/>
            <a:ext cx="2153389" cy="312430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37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Предоставляя свои данные в Интернете, знай!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Оператор, осуществляющий сбор персональных данных с использованием информационно-телекоммуникационных сетей, обязан опубликовать в соответствующей информационно-телекоммуникационной сети документ, определяющий</a:t>
            </a:r>
            <a:r>
              <a:rPr lang="ru-RU" alt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его политику в отношении обработки персональных данных</a:t>
            </a:r>
            <a:r>
              <a:rPr lang="ru-RU" alt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и сведения о реализуемых требованиях к защите персональных данных, а также обеспечить возможность доступа к указанному документу с использованием средств соответствующей</a:t>
            </a:r>
            <a:r>
              <a:rPr lang="ru-RU" alt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информационно-телекоммуникационной сети</a:t>
            </a:r>
            <a:r>
              <a:rPr lang="ru-RU" alt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96F13BD-6387-4CF4-9586-01DB341A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10" y="1812923"/>
            <a:ext cx="4158497" cy="39604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498CE11-B0A5-473A-82BD-EA2CA1C4B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28783" r="1004"/>
          <a:stretch/>
        </p:blipFill>
        <p:spPr>
          <a:xfrm>
            <a:off x="5580112" y="2919082"/>
            <a:ext cx="2401466" cy="174812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5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Проверяй, на что соглашаешься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3824" y="1690689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Субъект персональных данных принимает решение о предоставлении его персональных данных и дает согласие на их обработку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свободно, своей волей и в своем интересе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  <a:p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 </a:t>
            </a:r>
          </a:p>
          <a:p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Согласие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на обработку персональных данных должно быть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конкретным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,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информированным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 и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сознательным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Согласие на обработку персональных данных может быть отозвано субъектом персональных данных.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B4BB17-97D7-42C1-80CD-D172A39B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628800"/>
            <a:ext cx="2070118" cy="450114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85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84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Береги свои ПЕРСОНАЛЬНЫЕ ДАННЫЕ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5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735757" y="2636912"/>
            <a:ext cx="7772400" cy="103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Спасибо за внимание!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357313" y="5715000"/>
            <a:ext cx="64008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Иркутск</a:t>
            </a:r>
          </a:p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2022</a:t>
            </a:r>
            <a:endParaRPr lang="ru-RU" altLang="ru-RU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07504" y="-171400"/>
            <a:ext cx="830160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ru-RU" altLang="ru-RU" sz="1050" b="1" dirty="0">
                <a:solidFill>
                  <a:srgbClr val="0A47F4"/>
                </a:solidFill>
                <a:latin typeface="Constantia" pitchFamily="18" charset="0"/>
                <a:cs typeface="Arial" charset="0"/>
              </a:rPr>
              <a:t/>
            </a:r>
            <a:br>
              <a:rPr lang="ru-RU" altLang="ru-RU" sz="1050" b="1" dirty="0">
                <a:solidFill>
                  <a:srgbClr val="0A47F4"/>
                </a:solidFill>
                <a:latin typeface="Constantia" pitchFamily="18" charset="0"/>
                <a:cs typeface="Arial" charset="0"/>
              </a:rPr>
            </a:br>
            <a: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</a:t>
            </a:r>
            <a:b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Управление Федеральной службы по надзору в сфере связи, информационных технологий и массовых коммуникаций </a:t>
            </a:r>
          </a:p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            по </a:t>
            </a:r>
            <a:r>
              <a:rPr lang="ru-RU" altLang="ru-RU" sz="1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Иркутской области</a:t>
            </a:r>
            <a:r>
              <a:rPr lang="ru-RU" altLang="ru-RU" sz="1050" b="1" dirty="0">
                <a:solidFill>
                  <a:srgbClr val="0A47F4"/>
                </a:solidFill>
                <a:latin typeface="Constantia" pitchFamily="18" charset="0"/>
                <a:cs typeface="Arial" charset="0"/>
              </a:rPr>
              <a:t/>
            </a:r>
            <a:br>
              <a:rPr lang="ru-RU" altLang="ru-RU" sz="1050" b="1" dirty="0">
                <a:solidFill>
                  <a:srgbClr val="0A47F4"/>
                </a:solidFill>
                <a:latin typeface="Constantia" pitchFamily="18" charset="0"/>
                <a:cs typeface="Arial" charset="0"/>
              </a:rPr>
            </a:br>
            <a:endParaRPr lang="ru-RU" altLang="ru-RU" sz="1050" b="1" dirty="0">
              <a:solidFill>
                <a:srgbClr val="0A47F4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716656" y="3861048"/>
            <a:ext cx="403269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225"/>
              </a:spcBef>
              <a:buClr>
                <a:srgbClr val="FEB80A"/>
              </a:buClr>
              <a:buFont typeface="Arial" charset="0"/>
              <a:buNone/>
              <a:defRPr/>
            </a:pPr>
            <a:endParaRPr lang="ru-RU" sz="900" b="1" dirty="0" smtClean="0">
              <a:solidFill>
                <a:srgbClr val="0A47F4"/>
              </a:solidFill>
              <a:latin typeface="Calibri" pitchFamily="32" charset="0"/>
              <a:ea typeface="+mn-ea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Times New Roman" pitchFamily="18" charset="0"/>
              </a:rPr>
              <a:t>Начальник отдела прав субъектов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Times New Roman" pitchFamily="18" charset="0"/>
              </a:rPr>
              <a:t>персональных данных и правовой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Times New Roman" pitchFamily="18" charset="0"/>
              </a:rPr>
              <a:t>работы: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ru-RU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Times New Roman" pitchFamily="18" charset="0"/>
              </a:rPr>
              <a:t>Савченко Александр Леонидович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ru-RU" dirty="0" smtClean="0">
              <a:solidFill>
                <a:srgbClr val="0A47F4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rgbClr val="0A47F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defRPr/>
            </a:pPr>
            <a:endParaRPr lang="ru-RU" sz="900" dirty="0" smtClean="0">
              <a:solidFill>
                <a:srgbClr val="0A47F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+mn-ea"/>
            </a:endParaRP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defRPr/>
            </a:pPr>
            <a:endParaRPr lang="ru-RU" sz="900" dirty="0" smtClean="0">
              <a:solidFill>
                <a:srgbClr val="0A47F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+mn-e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56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E141D69-1B4C-46AB-AD89-BD68E96A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572" y="-22870"/>
            <a:ext cx="10297143" cy="762247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B57B55C-1F93-471D-9846-84B94346F4E0}"/>
              </a:ext>
            </a:extLst>
          </p:cNvPr>
          <p:cNvSpPr/>
          <p:nvPr/>
        </p:nvSpPr>
        <p:spPr>
          <a:xfrm>
            <a:off x="6489616" y="935335"/>
            <a:ext cx="1970411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rgbClr val="FFFF00"/>
                </a:solidFill>
                <a:latin typeface="Arial Narrow" panose="020B0606020202030204" pitchFamily="34" charset="0"/>
              </a:rPr>
              <a:t>РАССМАТРИВАЕТ</a:t>
            </a:r>
            <a:endParaRPr lang="en-US" sz="2800" b="1" baseline="30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rgbClr val="FFFF00"/>
                </a:solidFill>
                <a:latin typeface="Arial Narrow" panose="020B0606020202030204" pitchFamily="34" charset="0"/>
              </a:rPr>
              <a:t>ЖАЛОБЫ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ED73DA9-BEA9-4E1A-8090-BF282505A193}"/>
              </a:ext>
            </a:extLst>
          </p:cNvPr>
          <p:cNvSpPr/>
          <p:nvPr/>
        </p:nvSpPr>
        <p:spPr>
          <a:xfrm>
            <a:off x="4578336" y="2468245"/>
            <a:ext cx="1585690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ХОДИТ </a:t>
            </a:r>
            <a:br>
              <a:rPr lang="ru-RU" sz="2800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 ПРОВЕРКИ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5B6CD53-EF13-4700-BBCF-43A6E07D5907}"/>
              </a:ext>
            </a:extLst>
          </p:cNvPr>
          <p:cNvSpPr/>
          <p:nvPr/>
        </p:nvSpPr>
        <p:spPr>
          <a:xfrm>
            <a:off x="6489616" y="3816171"/>
            <a:ext cx="174438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ВЕДЕТ РЕЕСТР </a:t>
            </a:r>
            <a:endParaRPr lang="en-US" sz="2800" b="1" baseline="30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ОПЕРАТОРОВ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2567A15-D9A2-48C4-9248-FFF6995D3443}"/>
              </a:ext>
            </a:extLst>
          </p:cNvPr>
          <p:cNvSpPr/>
          <p:nvPr/>
        </p:nvSpPr>
        <p:spPr>
          <a:xfrm>
            <a:off x="4572000" y="5589240"/>
            <a:ext cx="239039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ВЕДЕТ РЕЕСТР </a:t>
            </a:r>
            <a:endParaRPr lang="en-US" sz="2800" b="1" baseline="30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БЛОКИРОВКИ САЙТОВ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7968668-BFDC-4CE1-A352-66C7B3354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688" y="476671"/>
            <a:ext cx="1058663" cy="12247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30650B7-B179-4177-AB68-EA449AE1E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016429"/>
            <a:ext cx="1233488" cy="12344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D8CA5F8-D986-4506-B414-CC62EE235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000" y="3556073"/>
            <a:ext cx="1350038" cy="11761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D6C76F5-21CD-451A-BA29-D8475C72D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5018030"/>
            <a:ext cx="1194638" cy="1117800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940351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Роскомнадзор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26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808" y="2088371"/>
            <a:ext cx="3456384" cy="18556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00506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Персональные данные представляют собой информацию о конкретном человеке. Это те данные, которые позволяют нам </a:t>
            </a:r>
            <a:r>
              <a:rPr lang="ru-RU" sz="2400" b="1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узнать</a:t>
            </a:r>
            <a:r>
              <a:rPr lang="ru-RU" sz="24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человека в толпе, </a:t>
            </a:r>
            <a:r>
              <a:rPr lang="ru-RU" sz="2400" b="1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идентифицировать</a:t>
            </a:r>
            <a:r>
              <a:rPr lang="ru-RU" sz="24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и </a:t>
            </a:r>
            <a:r>
              <a:rPr lang="ru-RU" sz="2400" b="1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определить</a:t>
            </a:r>
            <a:r>
              <a:rPr lang="ru-RU" sz="24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как конкретную личность</a:t>
            </a:r>
            <a:r>
              <a:rPr lang="ru-RU" sz="24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32">
            <a:extLst>
              <a:ext uri="{FF2B5EF4-FFF2-40B4-BE49-F238E27FC236}">
                <a16:creationId xmlns:lc="http://schemas.openxmlformats.org/drawingml/2006/lockedCanvas" xmlns="" xmlns:a16="http://schemas.microsoft.com/office/drawing/2014/main" id="{59A403B1-C78F-4BF6-972A-90BA8C2E0408}"/>
              </a:ext>
            </a:extLst>
          </p:cNvPr>
          <p:cNvSpPr/>
          <p:nvPr/>
        </p:nvSpPr>
        <p:spPr>
          <a:xfrm>
            <a:off x="1187624" y="0"/>
            <a:ext cx="7056783" cy="2033082"/>
          </a:xfrm>
          <a:prstGeom prst="roundRect">
            <a:avLst/>
          </a:prstGeom>
          <a:solidFill>
            <a:srgbClr val="44546A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ЧТО </a:t>
            </a:r>
            <a:r>
              <a:rPr lang="ru-RU" sz="40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ТАКОЕ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ПЕРСОНАЛЬНЫЕ ДАННЫЕ?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1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01B58B8-501D-41FE-8607-D508FBC5E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18" y="1355688"/>
            <a:ext cx="8595564" cy="46656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A5CABA6-9321-4D5C-BEA1-F03AFBAB8CE5}"/>
              </a:ext>
            </a:extLst>
          </p:cNvPr>
          <p:cNvSpPr/>
          <p:nvPr/>
        </p:nvSpPr>
        <p:spPr>
          <a:xfrm>
            <a:off x="4469430" y="257969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НОМЕР ВАШИХ ДОКУМЕНТОВ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757CD2C-1859-45AA-8A28-3C4DF2D77D83}"/>
              </a:ext>
            </a:extLst>
          </p:cNvPr>
          <p:cNvSpPr/>
          <p:nvPr/>
        </p:nvSpPr>
        <p:spPr>
          <a:xfrm>
            <a:off x="4644008" y="1622850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89AA2"/>
                </a:solidFill>
                <a:latin typeface="Arial Narrow" panose="020B0606020202030204" pitchFamily="34" charset="0"/>
              </a:rPr>
              <a:t>СОСТОЯНИЕ ЗДОРОВЬЯ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EECB8DA-E250-41A7-8FF2-60A9B56E73CE}"/>
              </a:ext>
            </a:extLst>
          </p:cNvPr>
          <p:cNvSpPr/>
          <p:nvPr/>
        </p:nvSpPr>
        <p:spPr>
          <a:xfrm>
            <a:off x="598543" y="2402885"/>
            <a:ext cx="2893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ПЕРСОНАЛЬНЫЕ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ДАННЫЕ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6E35424-A16C-4407-9189-0A17ADC33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692" y="1839688"/>
            <a:ext cx="1111589" cy="11640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36D75F4-60FE-40F2-BF79-12FB59294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907" y="599818"/>
            <a:ext cx="2425714" cy="104719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B360177-29B4-4E67-AB95-13E97F442E71}"/>
              </a:ext>
            </a:extLst>
          </p:cNvPr>
          <p:cNvSpPr/>
          <p:nvPr/>
        </p:nvSpPr>
        <p:spPr>
          <a:xfrm>
            <a:off x="5148064" y="3487704"/>
            <a:ext cx="2035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ФАМИЛИЯ, ИМЯ, 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ДАТА РОЖДЕНИЯ,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НОМЕР ТЕЛЕФОНА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804557A-8F2B-4DB3-A4B8-236A3CE99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250" y="5103263"/>
            <a:ext cx="816648" cy="13239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BF71138-5870-4124-A07F-86D49392E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6499" y="5583871"/>
            <a:ext cx="596797" cy="77989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B2ABCB5-598E-4A02-A85F-CD55A107FFEF}"/>
              </a:ext>
            </a:extLst>
          </p:cNvPr>
          <p:cNvSpPr/>
          <p:nvPr/>
        </p:nvSpPr>
        <p:spPr>
          <a:xfrm>
            <a:off x="4283968" y="5095979"/>
            <a:ext cx="2448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ОТПЕЧАТКИ ПАЛЬЦЕВ, </a:t>
            </a:r>
          </a:p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ФОТОГРАФИЯ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427A304-80C6-4665-A8FD-0006C9B51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61" y="1196752"/>
            <a:ext cx="291375" cy="27216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427A304-80C6-4665-A8FD-0006C9B51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61" y="1196752"/>
            <a:ext cx="291375" cy="2721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43C6A9C-297D-4622-B347-64CD0D4FA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092" y="3575116"/>
            <a:ext cx="1251083" cy="11980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D5369F0-3DBB-49CC-BA18-6A2A5E677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5607" y="3639888"/>
            <a:ext cx="728438" cy="972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5359692-4D44-4708-A2B6-AE79E1FCC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08" y="3978137"/>
            <a:ext cx="728438" cy="97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B257690-4274-4800-BDA6-5A188CAF3C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08" y="4278765"/>
            <a:ext cx="728438" cy="97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627EF05-8D3A-42EB-AF45-59DB83DA9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08" y="4598148"/>
            <a:ext cx="728438" cy="972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22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2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5C8E45A-DF61-4BD2-817B-2699978B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5" y="1811459"/>
            <a:ext cx="9721080" cy="350229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91DB97D-3804-4B01-B6ED-562EC641D128}"/>
              </a:ext>
            </a:extLst>
          </p:cNvPr>
          <p:cNvSpPr/>
          <p:nvPr/>
        </p:nvSpPr>
        <p:spPr>
          <a:xfrm>
            <a:off x="107504" y="2468845"/>
            <a:ext cx="5743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AB018"/>
                </a:solidFill>
                <a:latin typeface="Arial Narrow" panose="020B0606020202030204" pitchFamily="34" charset="0"/>
              </a:rPr>
              <a:t>СПЕЦИАЛЬНЫЕ ПЕРСОНАЛЬНЫЕ ДАННЫЕ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A92214B-9CB0-4D32-A313-B4110B9147FB}"/>
              </a:ext>
            </a:extLst>
          </p:cNvPr>
          <p:cNvSpPr/>
          <p:nvPr/>
        </p:nvSpPr>
        <p:spPr>
          <a:xfrm>
            <a:off x="388115" y="293051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Расовая или национальная принадлежность, политические взгляды, религиозные или философские убеждения, состояние здоровья и пр.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58D6791-2BE5-43AC-90B8-668350E40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1825"/>
            <a:ext cx="9144000" cy="2168948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0205B24-09CB-40A5-B086-6B9143FAE19E}"/>
              </a:ext>
            </a:extLst>
          </p:cNvPr>
          <p:cNvSpPr/>
          <p:nvPr/>
        </p:nvSpPr>
        <p:spPr>
          <a:xfrm>
            <a:off x="107504" y="49405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БИОМЕТРИЧЕСКИЕ ПЕРСОНАЛЬНЫЕ ДАННЫЕ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69CE218-E292-4A99-9451-22132B4EC7D6}"/>
              </a:ext>
            </a:extLst>
          </p:cNvPr>
          <p:cNvSpPr/>
          <p:nvPr/>
        </p:nvSpPr>
        <p:spPr>
          <a:xfrm>
            <a:off x="316346" y="1141293"/>
            <a:ext cx="698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Отпечаток пальца, рисунок радужной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оболочки глаза, код ДНК, слепок голоса и пр.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87DAAFD-B9B3-41CF-B950-C96C6A565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484707"/>
            <a:ext cx="1023464" cy="20870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6AC140C-0384-4080-B2DD-038055BA1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2865819"/>
            <a:ext cx="1656412" cy="16903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2453C24-6463-42AC-B283-DED4BECD0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1" y="4221088"/>
            <a:ext cx="9361041" cy="2674215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D449D6E-9729-4489-A934-1C56EB7AFCC7}"/>
              </a:ext>
            </a:extLst>
          </p:cNvPr>
          <p:cNvSpPr/>
          <p:nvPr/>
        </p:nvSpPr>
        <p:spPr>
          <a:xfrm>
            <a:off x="178975" y="4468726"/>
            <a:ext cx="3629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EE4024"/>
                </a:solidFill>
                <a:latin typeface="Arial Narrow" panose="020B0606020202030204" pitchFamily="34" charset="0"/>
              </a:rPr>
              <a:t>ПЕРСОНАЛЬНЫЕ ДАННЫЕ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83F9062-773A-4F68-913A-FA70D2DEF52D}"/>
              </a:ext>
            </a:extLst>
          </p:cNvPr>
          <p:cNvSpPr/>
          <p:nvPr/>
        </p:nvSpPr>
        <p:spPr>
          <a:xfrm>
            <a:off x="388115" y="4958030"/>
            <a:ext cx="6776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Фамилия, имя, отчество, дата рождения,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место рождения, место жительства,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номер телефона, адрес электронной почты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B219396-F870-4CA7-B41A-C56D650AD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4982627"/>
            <a:ext cx="1075532" cy="108707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7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5BA63A9-5833-4A00-8AFB-50B4A063EC50}"/>
              </a:ext>
            </a:extLst>
          </p:cNvPr>
          <p:cNvSpPr/>
          <p:nvPr/>
        </p:nvSpPr>
        <p:spPr>
          <a:xfrm>
            <a:off x="6333141" y="1260848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Arial Narrow" panose="020B0606020202030204" pitchFamily="34" charset="0"/>
              </a:rPr>
              <a:t>ОНЛАЙН-ПОКУПКИ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23325D91-EFAD-4038-B739-4B65AAD2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268" y="1701691"/>
            <a:ext cx="332891" cy="3331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571E8B6-BFF7-4320-947F-67E478A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116" y="2468392"/>
            <a:ext cx="334316" cy="3345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C0ACA862-07B1-4B9E-84D7-CCBCF3133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476672"/>
            <a:ext cx="961538" cy="147744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6620169-5B05-4EB1-8521-9D902F76C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366" y="4077072"/>
            <a:ext cx="661286" cy="657414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5963D889-6089-4E88-A265-5A60D18DC67C}"/>
              </a:ext>
            </a:extLst>
          </p:cNvPr>
          <p:cNvSpPr/>
          <p:nvPr/>
        </p:nvSpPr>
        <p:spPr>
          <a:xfrm>
            <a:off x="6581580" y="3079363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СОЦИАЛЬНЫЕ </a:t>
            </a:r>
            <a:r>
              <a:rPr lang="ru-RU" dirty="0">
                <a:latin typeface="Arial Narrow" panose="020B0606020202030204" pitchFamily="34" charset="0"/>
              </a:rPr>
              <a:t>СЕТИ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784" y="3702063"/>
            <a:ext cx="761941" cy="76253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FAB5AE0E-8FE6-4D2E-8D73-C7D1A6333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837" y="3995480"/>
            <a:ext cx="585945" cy="586398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E59EA29F-2027-4879-B805-AF235AE57AB5}"/>
              </a:ext>
            </a:extLst>
          </p:cNvPr>
          <p:cNvSpPr/>
          <p:nvPr/>
        </p:nvSpPr>
        <p:spPr>
          <a:xfrm>
            <a:off x="6316865" y="4931876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САЙТЫ </a:t>
            </a:r>
            <a:r>
              <a:rPr lang="ru-RU" dirty="0">
                <a:latin typeface="Arial Narrow" panose="020B0606020202030204" pitchFamily="34" charset="0"/>
              </a:rPr>
              <a:t>ЗНАКОМСТВ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946EB4D5-754E-48CC-A2C7-4DC8981A9D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9188" y="5932635"/>
            <a:ext cx="320513" cy="301320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5D5D3AB2-1F69-401C-8536-5822F5D37748}"/>
              </a:ext>
            </a:extLst>
          </p:cNvPr>
          <p:cNvSpPr/>
          <p:nvPr/>
        </p:nvSpPr>
        <p:spPr>
          <a:xfrm>
            <a:off x="3007148" y="5708176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latin typeface="Arial Narrow" panose="020B0606020202030204" pitchFamily="34" charset="0"/>
              </a:rPr>
              <a:t>МОБИЛЬНЫЕ </a:t>
            </a:r>
          </a:p>
          <a:p>
            <a:pPr lvl="0" algn="r"/>
            <a:r>
              <a:rPr lang="ru-RU" dirty="0">
                <a:latin typeface="Arial Narrow" panose="020B0606020202030204" pitchFamily="34" charset="0"/>
              </a:rPr>
              <a:t>ПРИЛОЖЕНИЯ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B28215F6-6CF4-4624-8771-8A804B665D4A}"/>
              </a:ext>
            </a:extLst>
          </p:cNvPr>
          <p:cNvSpPr/>
          <p:nvPr/>
        </p:nvSpPr>
        <p:spPr>
          <a:xfrm>
            <a:off x="891358" y="4941168"/>
            <a:ext cx="191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latin typeface="Arial Narrow" panose="020B0606020202030204" pitchFamily="34" charset="0"/>
              </a:rPr>
              <a:t>ВИДЕОХОСТИНГИ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78E0C3D-BC7D-4C0D-B0AB-FA1EA2B99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179" y="5382508"/>
            <a:ext cx="1340200" cy="100806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6F05C872-EF36-478A-88D4-8B5DBE2A69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8" y="5650277"/>
            <a:ext cx="570998" cy="5647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E3652E3B-7EDE-466A-9858-385378E011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054" y="2725925"/>
            <a:ext cx="963594" cy="1790913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DADF8184-1688-4ECD-B522-127D52B9F9BD}"/>
              </a:ext>
            </a:extLst>
          </p:cNvPr>
          <p:cNvSpPr/>
          <p:nvPr/>
        </p:nvSpPr>
        <p:spPr>
          <a:xfrm>
            <a:off x="1696917" y="3125529"/>
            <a:ext cx="963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latin typeface="Arial Narrow" panose="020B0606020202030204" pitchFamily="34" charset="0"/>
              </a:rPr>
              <a:t>УМНЫЕ </a:t>
            </a:r>
          </a:p>
          <a:p>
            <a:pPr lvl="0" algn="r"/>
            <a:r>
              <a:rPr lang="ru-RU" dirty="0">
                <a:latin typeface="Arial Narrow" panose="020B0606020202030204" pitchFamily="34" charset="0"/>
              </a:rPr>
              <a:t>ЧАСЫ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C125455B-ACE4-44EF-B5C2-034B4C91EF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342" y="3482206"/>
            <a:ext cx="436266" cy="411654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65D5F35A-1629-4AEE-89A1-4A58C9F4DE9B}"/>
              </a:ext>
            </a:extLst>
          </p:cNvPr>
          <p:cNvSpPr/>
          <p:nvPr/>
        </p:nvSpPr>
        <p:spPr>
          <a:xfrm>
            <a:off x="928280" y="1275907"/>
            <a:ext cx="169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latin typeface="Arial Narrow" panose="020B0606020202030204" pitchFamily="34" charset="0"/>
              </a:rPr>
              <a:t>ОК, ГУГЛ… </a:t>
            </a:r>
          </a:p>
          <a:p>
            <a:pPr lvl="0" algn="r"/>
            <a:r>
              <a:rPr lang="ru-RU" dirty="0">
                <a:latin typeface="Arial Narrow" panose="020B0606020202030204" pitchFamily="34" charset="0"/>
              </a:rPr>
              <a:t>СИРИ, СКАЖИ…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CC3DBAF-61D0-4896-AC2D-545DAC1BDD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697" y="714025"/>
            <a:ext cx="906135" cy="90683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865CAE76-B346-412C-B850-D2CC226A57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830" y="807654"/>
            <a:ext cx="437063" cy="70956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99CE3BD1-D0C7-4D73-9DBC-70A8067D19DE}"/>
              </a:ext>
            </a:extLst>
          </p:cNvPr>
          <p:cNvSpPr/>
          <p:nvPr/>
        </p:nvSpPr>
        <p:spPr>
          <a:xfrm>
            <a:off x="4572000" y="476672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БИОМЕТРИЧЕСКАЯ 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ИДЕНТИФИКАЦИЯ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27D6119-4BF7-4DA3-80F0-932054810F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8179" y="498117"/>
            <a:ext cx="7658277" cy="823473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74337EC8-0037-4CCD-847E-26097FD69B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3164" y="-366968"/>
            <a:ext cx="2641800" cy="264384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4337EC8-0037-4CCD-847E-26097FD69B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3164" y="-366968"/>
            <a:ext cx="2641800" cy="264384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EE62486-6D3C-440C-98BE-AD04A71AA4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7479" y="5591640"/>
            <a:ext cx="1000388" cy="21578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F532FD9-0EB4-4E73-822B-9BE58A5A15C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86073" y="5582382"/>
            <a:ext cx="1000388" cy="19148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DC6FB18-70A2-4023-A2AC-2E146EB1B9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97127" y="5879615"/>
            <a:ext cx="502948" cy="103736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946EB4D5-754E-48CC-A2C7-4DC8981A9D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588" y="6085035"/>
            <a:ext cx="320513" cy="30132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07" y="2530246"/>
            <a:ext cx="570819" cy="59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99" y="2181624"/>
            <a:ext cx="1001161" cy="28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29" y="1664656"/>
            <a:ext cx="1982703" cy="40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14" y="3471914"/>
            <a:ext cx="557171" cy="55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0" y="6457040"/>
            <a:ext cx="1044587" cy="29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94" y="5395101"/>
            <a:ext cx="518778" cy="55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93A74919-9F5B-44FD-8255-2827733FBE1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61330" y="5909468"/>
            <a:ext cx="596237" cy="59669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2333ED73-8EAA-47C2-BE82-9ED3C8B7BB7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83082" y="5600640"/>
            <a:ext cx="531882" cy="532293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36" y="6054655"/>
            <a:ext cx="586034" cy="5997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72" y="1069766"/>
            <a:ext cx="458256" cy="5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5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01 L -0.00122 0.00324 C -0.0007 -0.00023 -0.00017 -0.0037 0.00035 -0.00717 C 0.00052 -0.0081 0.00087 -0.00926 0.00121 -0.01041 C 0.00173 -0.01157 0.00243 -0.0125 0.00295 -0.01389 C 0.0033 -0.01481 0.00312 -0.01643 0.00382 -0.01713 C 0.00521 -0.01898 0.00885 -0.02152 0.00885 -0.02129 C 0.01389 -0.02129 0.01892 -0.02106 0.02396 -0.0206 C 0.025 -0.02037 0.02621 -0.0199 0.02726 -0.01944 C 0.02899 -0.01851 0.03125 -0.01551 0.03229 -0.01389 C 0.03298 -0.01273 0.03333 -0.01134 0.03403 -0.01041 C 0.03472 -0.00949 0.03559 -0.00902 0.03646 -0.0081 C 0.0368 -0.00717 0.03663 -0.00555 0.03733 -0.00486 C 0.03871 -0.00301 0.04236 -0.00023 0.04236 -3.7037E-6 C 0.04323 0.00278 0.04358 0.00394 0.0441 0.00741 C 0.04444 0.00973 0.04462 0.01204 0.04496 0.01436 C 0.04705 0.00579 0.0441 0.01621 0.04739 0.00741 C 0.04809 0.00579 0.04844 0.00371 0.04913 0.00186 C 0.05069 -0.00185 0.05364 -0.00578 0.0566 -0.00717 L 0.0592 -0.0081 C 0.06285 -0.00787 0.06667 -0.00879 0.07014 -0.00717 C 0.07222 -0.00601 0.07344 -0.00254 0.07517 -0.00023 L 0.0776 0.00301 C 0.07847 0.00417 0.07951 0.0051 0.08021 0.00649 C 0.08108 0.00834 0.08194 0.00996 0.08264 0.01204 C 0.08698 0.02454 0.08212 0.01412 0.08611 0.02199 C 0.08663 0.02732 0.08663 0.02871 0.08767 0.03334 C 0.08854 0.0375 0.08871 0.03635 0.08941 0.04121 C 0.08976 0.04375 0.08993 0.0463 0.09028 0.04908 C 0.09045 0.06088 0.09062 0.07292 0.09114 0.08496 C 0.09132 0.09236 0.09149 0.09815 0.09271 0.1051 C 0.09288 0.10625 0.09305 0.10741 0.09358 0.10834 C 0.09427 0.10949 0.09531 0.10996 0.09618 0.11065 C 0.09635 0.10949 0.0967 0.10857 0.09687 0.10741 C 0.09739 0.1051 0.09705 0.10278 0.09774 0.1007 C 0.09861 0.09815 0.1 0.09607 0.10121 0.09375 C 0.10173 0.09283 0.10208 0.09144 0.10278 0.09051 C 0.10364 0.08936 0.10469 0.08843 0.10538 0.08704 C 0.10625 0.08542 0.10694 0.08334 0.10781 0.08149 C 0.10833 0.08033 0.10885 0.07917 0.10955 0.07824 C 0.11024 0.07732 0.11128 0.07686 0.11198 0.07593 C 0.11371 0.07408 0.11493 0.0713 0.11719 0.07037 C 0.11927 0.06922 0.1217 0.06899 0.12378 0.06806 L 0.12639 0.0669 C 0.12795 0.0676 0.12986 0.06783 0.13142 0.06922 L 0.13646 0.07361 C 0.13767 0.07616 0.13802 0.07755 0.13976 0.0794 C 0.14062 0.0801 0.14149 0.08079 0.14236 0.08149 C 0.1434 0.0838 0.14496 0.08565 0.14566 0.0882 C 0.14601 0.08936 0.14618 0.09051 0.14653 0.09167 C 0.14687 0.09283 0.14774 0.09375 0.14809 0.09491 C 0.14913 0.09746 0.14948 0.10162 0.14983 0.10394 C 0.15121 0.11227 0.15104 0.11065 0.15243 0.11621 C 0.1533 0.12894 0.1533 0.12454 0.1533 0.12986 " pathEditMode="relative" rAng="0" ptsTypes="AAAAAAAAAAAAAAAAAAAAAAAAAAAAAAAAAAAAAAAAAAAAAAAAAAAAAA">
                                      <p:cBhvr>
                                        <p:cTn id="40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093 L 0.00226 0.00116 C 0.00348 -0.00671 0.00487 -0.0088 0.00313 -0.01574 C 0.00278 -0.01713 0.00191 -0.01806 0.00139 -0.01921 C -4.44444E-6 -0.02639 0.00157 -0.0213 -0.00191 -0.02708 C -0.00486 -0.03171 -0.00208 -0.02963 -0.00625 -0.03148 C -0.00711 -0.03218 -0.00781 -0.03333 -0.00868 -0.0338 C -0.01093 -0.03472 -0.01545 -0.03588 -0.01545 -0.03565 C -0.01944 -0.03565 -0.02326 -0.03565 -0.02725 -0.03472 C -0.02899 -0.03449 -0.03229 -0.03264 -0.03229 -0.03241 C -0.03402 -0.03032 -0.03663 -0.02894 -0.03732 -0.02593 L -0.03906 -0.01921 C -0.03923 -0.01806 -0.03958 -0.0169 -0.03975 -0.01574 L -0.04149 -0.00695 C -0.04184 -0.00162 -0.04166 0.0037 -0.04236 0.0088 C -0.04253 0.01042 -0.04305 0.00579 -0.04322 0.0044 C -0.04513 -0.03634 -0.04236 -0.01644 -0.04496 -0.0338 C -0.04513 -0.04051 -0.04513 -0.04722 -0.04566 -0.05394 C -0.046 -0.05695 -0.04739 -0.06273 -0.04739 -0.0625 C -0.04791 -0.06829 -0.04809 -0.07222 -0.04913 -0.07732 C -0.0493 -0.07847 -0.04965 -0.07963 -0.05 -0.08079 C -0.05034 -0.08241 -0.05086 -0.08681 -0.05156 -0.08866 C -0.05538 -0.09861 -0.05104 -0.08333 -0.05503 -0.09745 C -0.05555 -0.09954 -0.05642 -0.10556 -0.05833 -0.10764 C -0.05902 -0.10833 -0.06006 -0.10833 -0.06093 -0.1088 C -0.06458 -0.11366 -0.06197 -0.11134 -0.06666 -0.1132 C -0.0684 -0.11389 -0.07187 -0.11551 -0.07187 -0.11528 C -0.07656 -0.11458 -0.08142 -0.11435 -0.08611 -0.1132 C -0.08836 -0.1125 -0.08923 -0.10972 -0.09027 -0.10764 C -0.09548 -0.09792 -0.09062 -0.10764 -0.09444 -0.09977 C -0.09479 -0.09792 -0.09513 -0.09236 -0.09531 -0.09421 C -0.09618 -0.10046 -0.09479 -0.10718 -0.09618 -0.1132 C -0.09791 -0.12107 -0.10034 -0.11875 -0.10381 -0.12107 C -0.10468 -0.12153 -0.10538 -0.12245 -0.10625 -0.12315 C -0.11597 -0.12269 -0.12187 -0.12685 -0.12812 -0.11991 C -0.12899 -0.11898 -0.12986 -0.11759 -0.13072 -0.11644 C -0.1309 -0.11551 -0.13107 -0.11412 -0.13142 -0.1132 C -0.13246 -0.11088 -0.1342 -0.10903 -0.13489 -0.10648 C -0.13645 -0.1 -0.13663 -0.10046 -0.13732 -0.09421 C -0.1375 -0.09375 -0.13732 -0.09329 -0.13732 -0.09306 " pathEditMode="relative" rAng="0" ptsTypes="AAAAAAAAAAAAAAAAAAAAAAAAAAAAAAAAAAAAAAAA">
                                      <p:cBhvr>
                                        <p:cTn id="52" dur="1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585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88" dur="9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230" dur="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6" grpId="0"/>
      <p:bldP spid="48" grpId="0"/>
      <p:bldP spid="52" grpId="0"/>
      <p:bldP spid="56" grpId="0"/>
      <p:bldP spid="58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D80F29E-F8EB-4CCD-A010-78A2730C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60648"/>
            <a:ext cx="2933697" cy="28083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0D2588-255F-420E-ABE7-855CB9836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2558"/>
            <a:ext cx="2933697" cy="28083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9F3CB47-94FE-4574-B33E-901652BC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60648"/>
            <a:ext cx="2933697" cy="28083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D5A3B8E-0979-433F-BF0E-E7CD78FD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136" y="3140968"/>
            <a:ext cx="2933697" cy="28083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66178DD-8372-49D0-BC4D-0E8771D3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8679"/>
            <a:ext cx="1952282" cy="174081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48C189E-60A9-45C9-BE60-378C391E639E}"/>
              </a:ext>
            </a:extLst>
          </p:cNvPr>
          <p:cNvSpPr/>
          <p:nvPr/>
        </p:nvSpPr>
        <p:spPr>
          <a:xfrm>
            <a:off x="713075" y="2708921"/>
            <a:ext cx="1407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КРАЖА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ИМУЩЕСТВА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9784596-E441-49B6-89B2-FBE6B4D7A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041" y="867293"/>
            <a:ext cx="2295872" cy="15650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A88293F-B515-49ED-ADA0-11AAB23A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131" y="195007"/>
            <a:ext cx="1225153" cy="229186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94C9EEB-A1A6-4DDA-AD76-0E030F4F20F3}"/>
              </a:ext>
            </a:extLst>
          </p:cNvPr>
          <p:cNvSpPr/>
          <p:nvPr/>
        </p:nvSpPr>
        <p:spPr>
          <a:xfrm>
            <a:off x="3979210" y="2718183"/>
            <a:ext cx="1334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ФЕЙКОВЫЙ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АККАУНТ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02FB480-355E-4436-AF56-08D3058DD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43" y="776081"/>
            <a:ext cx="2295872" cy="156506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E7FD31-B96D-4F24-AAA8-7D750DC1C9BB}"/>
              </a:ext>
            </a:extLst>
          </p:cNvPr>
          <p:cNvSpPr/>
          <p:nvPr/>
        </p:nvSpPr>
        <p:spPr>
          <a:xfrm>
            <a:off x="6439722" y="2708920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НАВЯЗЧИВАЯ РЕКЛАМА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 ЗВОНКИ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BED571C-1907-42C6-A70B-C09F1699F489}"/>
              </a:ext>
            </a:extLst>
          </p:cNvPr>
          <p:cNvSpPr/>
          <p:nvPr/>
        </p:nvSpPr>
        <p:spPr>
          <a:xfrm>
            <a:off x="16726" y="5622894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МОГУТ СОБРАТЬ И ПРОДАТЬ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ИНФОРМАЦИЮ О ТЕБЕ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B8C8D26-7A9C-4E4B-87B0-E948F4B7D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61" y="3544788"/>
            <a:ext cx="1591009" cy="19169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5F32B86-E0B4-4BB8-BB7D-E03C0C6E5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16" y="3142878"/>
            <a:ext cx="2933697" cy="280831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39347B2-3AF2-41D9-8B07-31160B06E22B}"/>
              </a:ext>
            </a:extLst>
          </p:cNvPr>
          <p:cNvSpPr/>
          <p:nvPr/>
        </p:nvSpPr>
        <p:spPr>
          <a:xfrm>
            <a:off x="3044662" y="5632156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ТВОИ ФОТО И ВИДЕО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СКОПИРУЮТ БЕЗ РАЗРЕШЕНИЯ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F85F1F7-B91A-4327-A678-F3803DB97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430" y="3605507"/>
            <a:ext cx="1965494" cy="37255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5D2BC9B-8764-4B9B-A25E-E9617FF7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568" y="3140968"/>
            <a:ext cx="2933697" cy="280831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2C5EB4D-ACC9-4851-B8BF-94123F07BBE1}"/>
              </a:ext>
            </a:extLst>
          </p:cNvPr>
          <p:cNvSpPr/>
          <p:nvPr/>
        </p:nvSpPr>
        <p:spPr>
          <a:xfrm>
            <a:off x="6612847" y="5622893"/>
            <a:ext cx="216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ТЫ МОЖЕШЬ СТАТЬ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ОБЪЕКТОМ СЛЕЖКИ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A5E1A3A-9A32-40CD-9FCA-510B7DC1E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756" y="3733687"/>
            <a:ext cx="2199660" cy="14994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0EFDFFE-AF88-49C9-9492-E44F350F0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676" y="3515258"/>
            <a:ext cx="757819" cy="114958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90173"/>
            <a:ext cx="333180" cy="65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51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0694 L -0.03958 -0.00671 C -0.03923 0.00509 -0.03923 0.01713 -0.03854 0.02917 C -0.03854 0.03056 -0.03784 0.03171 -0.0375 0.03334 C -0.03715 0.03634 -0.0368 0.03982 -0.03646 0.04306 C -0.03402 0.03796 -0.03437 0.03959 -0.03333 0.03334 C -0.03333 0.03218 -0.03246 0.02315 -0.03125 0.02084 C -0.03055 0.01898 -0.02899 0.01806 -0.02812 0.01667 C -0.02725 0.01482 -0.02673 0.01296 -0.02604 0.01111 C -0.02517 0.0081 -0.02465 0.00417 -0.02396 0.00139 C -0.01944 0.00741 -0.02135 0.00347 -0.01875 0.01389 L -0.01771 0.01806 L -0.01666 0.02222 C -0.01666 0.02292 -0.0151 0.03866 -0.01458 0.04028 C -0.01389 0.04306 -0.01093 0.04653 -0.00937 0.04861 C -0.00902 0.04584 -0.00868 0.04306 -0.00833 0.04028 C -0.00798 0.03658 -0.00781 0.03264 -0.00729 0.02917 C -0.00711 0.02755 -0.00659 0.02639 -0.00625 0.025 C -0.0059 0.02315 -0.00573 0.02107 -0.00521 0.01945 C -0.00434 0.01505 -0.00312 0.01111 -0.00208 0.00695 C -0.00086 0.00162 -0.00156 0.00394 -3.05556E-6 -1.85185E-6 " pathEditMode="relative" rAng="0" ptsTypes="AAAAAAAAAAAAAAAAAAAAA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91 0.12616 L 0.00642 0.5678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80E7325-972F-4228-887C-B08C511482CF}"/>
              </a:ext>
            </a:extLst>
          </p:cNvPr>
          <p:cNvSpPr/>
          <p:nvPr/>
        </p:nvSpPr>
        <p:spPr>
          <a:xfrm>
            <a:off x="1486406" y="59251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Не используй способ разблокировки телефона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через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ОТПЕЧАТОК ПАЛЬЦА </a:t>
            </a:r>
            <a:r>
              <a:rPr lang="ru-RU" b="1" dirty="0">
                <a:latin typeface="Arial Narrow" panose="020B0606020202030204" pitchFamily="34" charset="0"/>
              </a:rPr>
              <a:t>или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FACE ID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9F8455F-55EF-4E70-B0CC-03512E539AB0}"/>
              </a:ext>
            </a:extLst>
          </p:cNvPr>
          <p:cNvSpPr/>
          <p:nvPr/>
        </p:nvSpPr>
        <p:spPr>
          <a:xfrm>
            <a:off x="1486406" y="145148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Не играй в игры, при использовании которых нужно разрешить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ДОСТУП К ТЕЛЕФОННОЙ КНИГЕ, ГАЛЕРЕЕ, ГЕОЛОКАЦИИ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10F7EF5-D4C1-480C-904E-4D0C1679EBD9}"/>
              </a:ext>
            </a:extLst>
          </p:cNvPr>
          <p:cNvSpPr/>
          <p:nvPr/>
        </p:nvSpPr>
        <p:spPr>
          <a:xfrm>
            <a:off x="1500706" y="228755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Установи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НАСТРОЙКИ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ПРИВАТНОСТИ</a:t>
            </a:r>
            <a:r>
              <a:rPr lang="ru-RU" b="1" dirty="0">
                <a:latin typeface="Arial Narrow" panose="020B0606020202030204" pitchFamily="34" charset="0"/>
              </a:rPr>
              <a:t> для своего профиля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в социальной сети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FBAF2B16-C611-498A-9F90-AEB9FB27F881}"/>
              </a:ext>
            </a:extLst>
          </p:cNvPr>
          <p:cNvSpPr/>
          <p:nvPr/>
        </p:nvSpPr>
        <p:spPr>
          <a:xfrm>
            <a:off x="1486406" y="31758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ЗАПРЕЩАЙ ДОСТУП </a:t>
            </a:r>
            <a:r>
              <a:rPr lang="ru-RU" b="1" dirty="0">
                <a:latin typeface="Arial Narrow" panose="020B0606020202030204" pitchFamily="34" charset="0"/>
              </a:rPr>
              <a:t>мобильных приложений к информации,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хранящейся в твоем телефоне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786EA87-3AA4-4C05-B862-9F8E76C3C475}"/>
              </a:ext>
            </a:extLst>
          </p:cNvPr>
          <p:cNvSpPr/>
          <p:nvPr/>
        </p:nvSpPr>
        <p:spPr>
          <a:xfrm>
            <a:off x="1500706" y="3982590"/>
            <a:ext cx="7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Заведи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ВТОРОЙ АДРЕС ЭЛЕКТРОННОЙ ПОЧТЫ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для видеохостингов и т.д.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C56B18C-7D7B-47CB-9CF5-4C2A1F67E85B}"/>
              </a:ext>
            </a:extLst>
          </p:cNvPr>
          <p:cNvSpPr/>
          <p:nvPr/>
        </p:nvSpPr>
        <p:spPr>
          <a:xfrm>
            <a:off x="1500706" y="4775980"/>
            <a:ext cx="7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Если ты прокладывал маршрут при помощи </a:t>
            </a:r>
            <a:r>
              <a:rPr lang="en-US" b="1" dirty="0">
                <a:latin typeface="Arial Narrow" panose="020B0606020202030204" pitchFamily="34" charset="0"/>
              </a:rPr>
              <a:t>google</a:t>
            </a:r>
            <a:r>
              <a:rPr lang="ru-RU" b="1" dirty="0">
                <a:latin typeface="Arial Narrow" panose="020B0606020202030204" pitchFamily="34" charset="0"/>
              </a:rPr>
              <a:t>-карт,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не забудь по прибытию в пункт назначения ,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ОТКЛЮЧИТЬ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ПЕРЕДАЧУ ГЕОДАННЫХ </a:t>
            </a:r>
            <a:r>
              <a:rPr lang="ru-RU" b="1" dirty="0">
                <a:latin typeface="Arial Narrow" panose="020B0606020202030204" pitchFamily="34" charset="0"/>
              </a:rPr>
              <a:t>в настройках телефона 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92BCB32-FCB8-4676-9D3E-D0A3E17CCA3B}"/>
              </a:ext>
            </a:extLst>
          </p:cNvPr>
          <p:cNvSpPr/>
          <p:nvPr/>
        </p:nvSpPr>
        <p:spPr>
          <a:xfrm>
            <a:off x="1500706" y="5877272"/>
            <a:ext cx="7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 УКАЗЫВАЙ </a:t>
            </a:r>
            <a:r>
              <a:rPr lang="ru-RU" b="1" dirty="0">
                <a:latin typeface="Arial Narrow" panose="020B0606020202030204" pitchFamily="34" charset="0"/>
              </a:rPr>
              <a:t>в интернете, мобильных приложений свою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ГЕОЛОКАЦИЮ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683A4D79-E76A-4C66-B644-05592C19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" y="260648"/>
            <a:ext cx="1476300" cy="13608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1E777F9-C0AA-48F5-9E07-A155CA9B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3212976"/>
            <a:ext cx="2195025" cy="21967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0007EFC-A83C-4AC9-A167-9A52FE79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" y="5301208"/>
            <a:ext cx="1476300" cy="13608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2FFD479-C546-4770-8417-38051CB7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21" y="592518"/>
            <a:ext cx="549693" cy="7183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F2E1F6B-A90F-4734-8FF1-D1051EF3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63" y="3874371"/>
            <a:ext cx="784768" cy="78537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E4A0BA05-F9FF-4679-9C62-9EA84CD7A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41" y="4133029"/>
            <a:ext cx="784769" cy="785375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780E7325-972F-4228-887C-B08C511482CF}"/>
              </a:ext>
            </a:extLst>
          </p:cNvPr>
          <p:cNvSpPr/>
          <p:nvPr/>
        </p:nvSpPr>
        <p:spPr>
          <a:xfrm>
            <a:off x="1486406" y="59251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Не используй способ разблокировки телефона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через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ОТПЕЧАТОК ПАЛЬЦА </a:t>
            </a:r>
            <a:r>
              <a:rPr lang="ru-RU" b="1" dirty="0">
                <a:latin typeface="Arial Narrow" panose="020B0606020202030204" pitchFamily="34" charset="0"/>
              </a:rPr>
              <a:t>или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FACE ID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9F8455F-55EF-4E70-B0CC-03512E539AB0}"/>
              </a:ext>
            </a:extLst>
          </p:cNvPr>
          <p:cNvSpPr/>
          <p:nvPr/>
        </p:nvSpPr>
        <p:spPr>
          <a:xfrm>
            <a:off x="1486406" y="145148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Не играй в игры, при использовании которых нужно разрешить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ДОСТУП К ТЕЛЕФОННОЙ КНИГЕ, ГАЛЕРЕЕ, ГЕОЛОКАЦИИ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B10F7EF5-D4C1-480C-904E-4D0C1679EBD9}"/>
              </a:ext>
            </a:extLst>
          </p:cNvPr>
          <p:cNvSpPr/>
          <p:nvPr/>
        </p:nvSpPr>
        <p:spPr>
          <a:xfrm>
            <a:off x="1500706" y="228755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Установи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НАСТРОЙКИ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ПРИВАТНОСТИ</a:t>
            </a:r>
            <a:r>
              <a:rPr lang="ru-RU" b="1" dirty="0">
                <a:latin typeface="Arial Narrow" panose="020B0606020202030204" pitchFamily="34" charset="0"/>
              </a:rPr>
              <a:t> для своего профиля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в социальной сети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FBAF2B16-C611-498A-9F90-AEB9FB27F881}"/>
              </a:ext>
            </a:extLst>
          </p:cNvPr>
          <p:cNvSpPr/>
          <p:nvPr/>
        </p:nvSpPr>
        <p:spPr>
          <a:xfrm>
            <a:off x="1486406" y="31758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ЗАПРЕЩАЙ ДОСТУП </a:t>
            </a:r>
            <a:r>
              <a:rPr lang="ru-RU" b="1" dirty="0">
                <a:latin typeface="Arial Narrow" panose="020B0606020202030204" pitchFamily="34" charset="0"/>
              </a:rPr>
              <a:t>мобильных приложений к информации,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хранящейся в твоем телефоне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D786EA87-3AA4-4C05-B862-9F8E76C3C475}"/>
              </a:ext>
            </a:extLst>
          </p:cNvPr>
          <p:cNvSpPr/>
          <p:nvPr/>
        </p:nvSpPr>
        <p:spPr>
          <a:xfrm>
            <a:off x="1500706" y="3982590"/>
            <a:ext cx="7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Заведи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ВТОРОЙ АДРЕС ЭЛЕКТРОННОЙ ПОЧТЫ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для видеохостингов и т.д.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2C56B18C-7D7B-47CB-9CF5-4C2A1F67E85B}"/>
              </a:ext>
            </a:extLst>
          </p:cNvPr>
          <p:cNvSpPr/>
          <p:nvPr/>
        </p:nvSpPr>
        <p:spPr>
          <a:xfrm>
            <a:off x="1500706" y="4775980"/>
            <a:ext cx="7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Если ты прокладывал маршрут при помощи </a:t>
            </a:r>
            <a:r>
              <a:rPr lang="en-US" b="1" dirty="0">
                <a:latin typeface="Arial Narrow" panose="020B0606020202030204" pitchFamily="34" charset="0"/>
              </a:rPr>
              <a:t>google</a:t>
            </a:r>
            <a:r>
              <a:rPr lang="ru-RU" b="1" dirty="0">
                <a:latin typeface="Arial Narrow" panose="020B0606020202030204" pitchFamily="34" charset="0"/>
              </a:rPr>
              <a:t>-карт,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не забудь по прибытию в пункт назначения ,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ОТКЛЮЧИТЬ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ПЕРЕДАЧУ ГЕОДАННЫХ </a:t>
            </a:r>
            <a:r>
              <a:rPr lang="ru-RU" b="1" dirty="0">
                <a:latin typeface="Arial Narrow" panose="020B0606020202030204" pitchFamily="34" charset="0"/>
              </a:rPr>
              <a:t>в настройках телефона 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292BCB32-FCB8-4676-9D3E-D0A3E17CCA3B}"/>
              </a:ext>
            </a:extLst>
          </p:cNvPr>
          <p:cNvSpPr/>
          <p:nvPr/>
        </p:nvSpPr>
        <p:spPr>
          <a:xfrm>
            <a:off x="1500706" y="5877272"/>
            <a:ext cx="7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 УКАЗЫВАЙ </a:t>
            </a:r>
            <a:r>
              <a:rPr lang="ru-RU" b="1" dirty="0">
                <a:latin typeface="Arial Narrow" panose="020B0606020202030204" pitchFamily="34" charset="0"/>
              </a:rPr>
              <a:t>в интернете, мобильных приложений свою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ГЕОЛОКАЦИЮ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683A4D79-E76A-4C66-B644-05592C19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" y="260648"/>
            <a:ext cx="1476300" cy="13608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41E777F9-C0AA-48F5-9E07-A155CA9B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3212976"/>
            <a:ext cx="2195025" cy="219672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E0007EFC-A83C-4AC9-A167-9A52FE79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" y="5301208"/>
            <a:ext cx="1476300" cy="13608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2FFD479-C546-4770-8417-38051CB7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21" y="592518"/>
            <a:ext cx="549693" cy="7183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2F2E1F6B-A90F-4734-8FF1-D1051EF3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63" y="3874371"/>
            <a:ext cx="784768" cy="78537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E4A0BA05-F9FF-4679-9C62-9EA84CD7A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41" y="4133029"/>
            <a:ext cx="784769" cy="7853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EF01F91-E5C2-4EB8-ADF5-8C6A0B13A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21" y="5543783"/>
            <a:ext cx="615908" cy="836521"/>
          </a:xfrm>
          <a:prstGeom prst="rect">
            <a:avLst/>
          </a:prstGeom>
        </p:spPr>
      </p:pic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FC16BB82-B7E8-4CA5-96F6-A482D8FDFC0A}"/>
              </a:ext>
            </a:extLst>
          </p:cNvPr>
          <p:cNvCxnSpPr>
            <a:cxnSpLocks/>
          </p:cNvCxnSpPr>
          <p:nvPr/>
        </p:nvCxnSpPr>
        <p:spPr>
          <a:xfrm flipV="1">
            <a:off x="395536" y="5499290"/>
            <a:ext cx="756108" cy="9072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DCF71761-7923-464F-B3C3-715865549BE6}"/>
              </a:ext>
            </a:extLst>
          </p:cNvPr>
          <p:cNvCxnSpPr>
            <a:cxnSpLocks/>
          </p:cNvCxnSpPr>
          <p:nvPr/>
        </p:nvCxnSpPr>
        <p:spPr>
          <a:xfrm flipV="1">
            <a:off x="381831" y="487413"/>
            <a:ext cx="756108" cy="9072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DBA26976-1214-43AB-800B-D4E0DB6BE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3183" y="1772816"/>
            <a:ext cx="1777388" cy="1701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AC57D054-B82A-4537-8959-A12DE4391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487" y="2148670"/>
            <a:ext cx="657943" cy="65845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E6893652-BA44-4818-94AB-3CEBCF7B69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194" y="2463717"/>
            <a:ext cx="657944" cy="6584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6CDDFB32-BB58-405A-AC83-28884E8CA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390" y="2526393"/>
            <a:ext cx="1220730" cy="88727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16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638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Как защитить персональные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данные в Сети «Интернет»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861" y="1882877"/>
            <a:ext cx="69634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 Ограничьте объем информации о себе, находящейся в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Интернете. Удалите лишние фотографии, видео, адреса,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номера телефонов, дату рождения, сведения о родных 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близких и иную личную информацию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 Не отправляйте видео и фотографии людям, с которыми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 познакомились в Интернете и не знаете их в реальной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жизни.</a:t>
            </a:r>
          </a:p>
          <a:p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3. Отправляя кому-либо свои персональные данные или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конфиденциальную информацию, убедитесь в том, что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адресат — действительно тот, за кого себя выдает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800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4. Используйте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только сложные пароли, разные для разных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учетных записей и сервисов.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79B0D47-2EA7-4EE4-AC56-19E25591B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78" y="2949860"/>
            <a:ext cx="1182624" cy="23439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31FECD1-F4BE-49FF-AD2D-37FAAF8E5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90" y="2708920"/>
            <a:ext cx="2641800" cy="264384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82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675</Words>
  <Application>Microsoft Office PowerPoint</Application>
  <PresentationFormat>Экран (4:3)</PresentationFormat>
  <Paragraphs>140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Роскомнадзор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защитить персональные данные в Сети «Интернет» </vt:lpstr>
      <vt:lpstr>продолжаем…</vt:lpstr>
      <vt:lpstr>Как защитить гаджеты от вредоносных программ</vt:lpstr>
      <vt:lpstr>Предоставляя свои данные в Интернете, знай!</vt:lpstr>
      <vt:lpstr>Проверяй, на что соглашаешься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</dc:title>
  <dc:creator>IvanovaE</dc:creator>
  <cp:lastModifiedBy>Анишина Диана Ивановна</cp:lastModifiedBy>
  <cp:revision>60</cp:revision>
  <dcterms:created xsi:type="dcterms:W3CDTF">2017-01-24T03:02:31Z</dcterms:created>
  <dcterms:modified xsi:type="dcterms:W3CDTF">2023-01-30T05:37:28Z</dcterms:modified>
</cp:coreProperties>
</file>