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5" r:id="rId4"/>
    <p:sldId id="261" r:id="rId5"/>
    <p:sldId id="262" r:id="rId6"/>
    <p:sldId id="263" r:id="rId7"/>
    <p:sldId id="264" r:id="rId8"/>
    <p:sldId id="265" r:id="rId9"/>
    <p:sldId id="266" r:id="rId10"/>
    <p:sldId id="267" r:id="rId11"/>
    <p:sldId id="276" r:id="rId12"/>
    <p:sldId id="268" r:id="rId13"/>
    <p:sldId id="269" r:id="rId14"/>
    <p:sldId id="270" r:id="rId15"/>
    <p:sldId id="271" r:id="rId16"/>
    <p:sldId id="273"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718" y="-8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33EE3-AA99-4540-81B8-B0D9CFDF61F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658A-2FB8-4A02-9E69-3961EA9F448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27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33EE3-AA99-4540-81B8-B0D9CFDF61F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95414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33EE3-AA99-4540-81B8-B0D9CFDF61F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235352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33EE3-AA99-4540-81B8-B0D9CFDF61F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136043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A33EE3-AA99-4540-81B8-B0D9CFDF61F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21516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A33EE3-AA99-4540-81B8-B0D9CFDF61FB}"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168668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A33EE3-AA99-4540-81B8-B0D9CFDF61FB}" type="datetimeFigureOut">
              <a:rPr lang="en-US" smtClean="0"/>
              <a:pPr/>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225144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A33EE3-AA99-4540-81B8-B0D9CFDF61FB}" type="datetimeFigureOut">
              <a:rPr lang="en-US" smtClean="0"/>
              <a:pPr/>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360189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33EE3-AA99-4540-81B8-B0D9CFDF61FB}" type="datetimeFigureOut">
              <a:rPr lang="en-US" smtClean="0"/>
              <a:pPr/>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1995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A33EE3-AA99-4540-81B8-B0D9CFDF61FB}"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74180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A33EE3-AA99-4540-81B8-B0D9CFDF61FB}"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658A-2FB8-4A02-9E69-3961EA9F448C}" type="slidenum">
              <a:rPr lang="en-US" smtClean="0"/>
              <a:pPr/>
              <a:t>‹#›</a:t>
            </a:fld>
            <a:endParaRPr lang="en-US"/>
          </a:p>
        </p:txBody>
      </p:sp>
    </p:spTree>
    <p:extLst>
      <p:ext uri="{BB962C8B-B14F-4D97-AF65-F5344CB8AC3E}">
        <p14:creationId xmlns:p14="http://schemas.microsoft.com/office/powerpoint/2010/main" val="72549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33EE3-AA99-4540-81B8-B0D9CFDF61FB}" type="datetimeFigureOut">
              <a:rPr lang="en-US" smtClean="0"/>
              <a:pPr/>
              <a:t>8/3/2020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1658A-2FB8-4A02-9E69-3961EA9F448C}"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0444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38" y="840048"/>
            <a:ext cx="9144000" cy="2387600"/>
          </a:xfrm>
        </p:spPr>
        <p:txBody>
          <a:bodyPr>
            <a:normAutofit/>
          </a:bodyPr>
          <a:lstStyle/>
          <a:p>
            <a:r>
              <a:rPr lang="ru-RU" sz="5200" b="1" dirty="0" smtClean="0">
                <a:solidFill>
                  <a:srgbClr val="1F3185"/>
                </a:solidFill>
                <a:latin typeface="Times New Roman" pitchFamily="18" charset="0"/>
                <a:cs typeface="Times New Roman" pitchFamily="18" charset="0"/>
              </a:rPr>
              <a:t>Участие СМИ в информационном обеспечении выборов</a:t>
            </a:r>
            <a:endParaRPr lang="en-US" sz="5200" b="1" dirty="0">
              <a:solidFill>
                <a:srgbClr val="1F3185"/>
              </a:solidFill>
              <a:latin typeface="Times New Roman" pitchFamily="18" charset="0"/>
              <a:cs typeface="Times New Roman" pitchFamily="18" charset="0"/>
            </a:endParaRPr>
          </a:p>
        </p:txBody>
      </p:sp>
      <p:sp>
        <p:nvSpPr>
          <p:cNvPr id="4" name="Прямоугольник 3"/>
          <p:cNvSpPr/>
          <p:nvPr/>
        </p:nvSpPr>
        <p:spPr>
          <a:xfrm>
            <a:off x="2932669" y="3990011"/>
            <a:ext cx="5667633" cy="646331"/>
          </a:xfrm>
          <a:prstGeom prst="rect">
            <a:avLst/>
          </a:prstGeom>
        </p:spPr>
        <p:txBody>
          <a:bodyPr wrap="square">
            <a:spAutoFit/>
          </a:bodyPr>
          <a:lstStyle/>
          <a:p>
            <a:pPr lvl="0" algn="just">
              <a:lnSpc>
                <a:spcPct val="90000"/>
              </a:lnSpc>
              <a:spcBef>
                <a:spcPts val="1000"/>
              </a:spcBef>
            </a:pPr>
            <a:r>
              <a:rPr lang="ru-RU" sz="2000" dirty="0" smtClean="0">
                <a:solidFill>
                  <a:prstClr val="black"/>
                </a:solidFill>
                <a:latin typeface="Times New Roman" pitchFamily="18" charset="0"/>
                <a:cs typeface="Times New Roman" pitchFamily="18" charset="0"/>
              </a:rPr>
              <a:t>Руководитель Управления </a:t>
            </a:r>
            <a:r>
              <a:rPr lang="ru-RU" sz="2000" dirty="0" err="1" smtClean="0">
                <a:solidFill>
                  <a:prstClr val="black"/>
                </a:solidFill>
                <a:latin typeface="Times New Roman" pitchFamily="18" charset="0"/>
                <a:cs typeface="Times New Roman" pitchFamily="18" charset="0"/>
              </a:rPr>
              <a:t>Роскомнадзора</a:t>
            </a:r>
            <a:r>
              <a:rPr lang="ru-RU" sz="2000" dirty="0" smtClean="0">
                <a:solidFill>
                  <a:prstClr val="black"/>
                </a:solidFill>
                <a:latin typeface="Times New Roman" pitchFamily="18" charset="0"/>
                <a:cs typeface="Times New Roman" pitchFamily="18" charset="0"/>
              </a:rPr>
              <a:t> по Иркутской области С. Е. </a:t>
            </a:r>
            <a:r>
              <a:rPr lang="ru-RU" sz="2000" dirty="0" err="1" smtClean="0">
                <a:solidFill>
                  <a:prstClr val="black"/>
                </a:solidFill>
                <a:latin typeface="Times New Roman" pitchFamily="18" charset="0"/>
                <a:cs typeface="Times New Roman" pitchFamily="18" charset="0"/>
              </a:rPr>
              <a:t>Костылов</a:t>
            </a:r>
            <a:endParaRPr lang="ru-RU" sz="2000" dirty="0" smtClean="0">
              <a:solidFill>
                <a:prstClr val="black"/>
              </a:solidFill>
              <a:latin typeface="Times New Roman" pitchFamily="18" charset="0"/>
              <a:cs typeface="Times New Roman" pitchFamily="18" charset="0"/>
            </a:endParaRPr>
          </a:p>
        </p:txBody>
      </p:sp>
      <p:sp>
        <p:nvSpPr>
          <p:cNvPr id="5" name="Прямоугольник 4"/>
          <p:cNvSpPr/>
          <p:nvPr/>
        </p:nvSpPr>
        <p:spPr>
          <a:xfrm>
            <a:off x="3929449" y="4738260"/>
            <a:ext cx="5214551" cy="646331"/>
          </a:xfrm>
          <a:prstGeom prst="rect">
            <a:avLst/>
          </a:prstGeom>
        </p:spPr>
        <p:txBody>
          <a:bodyPr wrap="square">
            <a:spAutoFit/>
          </a:bodyPr>
          <a:lstStyle/>
          <a:p>
            <a:pPr lvl="0" algn="just">
              <a:lnSpc>
                <a:spcPct val="90000"/>
              </a:lnSpc>
              <a:spcBef>
                <a:spcPts val="1000"/>
              </a:spcBef>
            </a:pPr>
            <a:r>
              <a:rPr lang="ru-RU" sz="2000" dirty="0" smtClean="0">
                <a:solidFill>
                  <a:prstClr val="black"/>
                </a:solidFill>
                <a:latin typeface="Times New Roman" pitchFamily="18" charset="0"/>
                <a:cs typeface="Times New Roman" pitchFamily="18" charset="0"/>
              </a:rPr>
              <a:t>Начальник отдела контроля и надзора в сфере массовых коммуникаций К. С. Сенина</a:t>
            </a:r>
          </a:p>
        </p:txBody>
      </p:sp>
      <p:pic>
        <p:nvPicPr>
          <p:cNvPr id="6"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15762" y="-8238"/>
            <a:ext cx="3064338" cy="770902"/>
          </a:xfrm>
          <a:prstGeom prst="rect">
            <a:avLst/>
          </a:prstGeom>
          <a:noFill/>
        </p:spPr>
      </p:pic>
    </p:spTree>
    <p:extLst>
      <p:ext uri="{BB962C8B-B14F-4D97-AF65-F5344CB8AC3E}">
        <p14:creationId xmlns:p14="http://schemas.microsoft.com/office/powerpoint/2010/main" val="398166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www.analyticsindiamag.com/wp-content/uploads/2017/04/Hiring.jpg"/>
          <p:cNvPicPr>
            <a:picLocks noChangeAspect="1" noChangeArrowheads="1"/>
          </p:cNvPicPr>
          <p:nvPr/>
        </p:nvPicPr>
        <p:blipFill>
          <a:blip r:embed="rId2" cstate="print"/>
          <a:srcRect l="31336" t="5921" r="30040" b="17155"/>
          <a:stretch>
            <a:fillRect/>
          </a:stretch>
        </p:blipFill>
        <p:spPr bwMode="auto">
          <a:xfrm>
            <a:off x="5980670" y="2698603"/>
            <a:ext cx="2596737" cy="3182608"/>
          </a:xfrm>
          <a:prstGeom prst="rect">
            <a:avLst/>
          </a:prstGeom>
          <a:ln>
            <a:noFill/>
          </a:ln>
          <a:effectLst>
            <a:softEdge rad="112500"/>
          </a:effectLst>
        </p:spPr>
      </p:pic>
      <p:sp>
        <p:nvSpPr>
          <p:cNvPr id="3" name="Прямоугольник 2"/>
          <p:cNvSpPr/>
          <p:nvPr/>
        </p:nvSpPr>
        <p:spPr>
          <a:xfrm>
            <a:off x="1095635" y="2792331"/>
            <a:ext cx="4843848" cy="2862322"/>
          </a:xfrm>
          <a:prstGeom prst="rect">
            <a:avLst/>
          </a:prstGeom>
        </p:spPr>
        <p:txBody>
          <a:bodyPr wrap="square">
            <a:spAutoFit/>
          </a:bodyPr>
          <a:lstStyle/>
          <a:p>
            <a:pPr algn="just"/>
            <a:r>
              <a:rPr lang="ru-RU" sz="2000" dirty="0" smtClean="0">
                <a:latin typeface="Times New Roman" pitchFamily="18" charset="0"/>
                <a:cs typeface="Times New Roman" pitchFamily="18" charset="0"/>
              </a:rPr>
              <a:t>а) использование избирательным объединением </a:t>
            </a:r>
            <a:r>
              <a:rPr lang="ru-RU" sz="2000" b="1" dirty="0" smtClean="0">
                <a:latin typeface="Times New Roman" pitchFamily="18" charset="0"/>
                <a:cs typeface="Times New Roman" pitchFamily="18" charset="0"/>
              </a:rPr>
              <a:t>изображений выдвинутых им </a:t>
            </a:r>
            <a:r>
              <a:rPr lang="ru-RU" sz="2000" dirty="0" smtClean="0">
                <a:latin typeface="Times New Roman" pitchFamily="18" charset="0"/>
                <a:cs typeface="Times New Roman" pitchFamily="18" charset="0"/>
              </a:rPr>
              <a:t>на соответствующих выборах кандидатов (в том числе в составе списка кандидатов), включая кандидатов </a:t>
            </a:r>
            <a:r>
              <a:rPr lang="ru-RU" sz="2000" b="1" dirty="0" smtClean="0">
                <a:latin typeface="Times New Roman" pitchFamily="18" charset="0"/>
                <a:cs typeface="Times New Roman" pitchFamily="18" charset="0"/>
              </a:rPr>
              <a:t>среди неопределенного круга лиц</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б) использование кандидатом </a:t>
            </a:r>
            <a:r>
              <a:rPr lang="ru-RU" sz="2000" b="1" dirty="0" smtClean="0">
                <a:latin typeface="Times New Roman" pitchFamily="18" charset="0"/>
                <a:cs typeface="Times New Roman" pitchFamily="18" charset="0"/>
              </a:rPr>
              <a:t>своих изображений</a:t>
            </a:r>
            <a:r>
              <a:rPr lang="ru-RU" sz="2000" dirty="0" smtClean="0">
                <a:latin typeface="Times New Roman" pitchFamily="18" charset="0"/>
                <a:cs typeface="Times New Roman" pitchFamily="18" charset="0"/>
              </a:rPr>
              <a:t>, в том числе среди </a:t>
            </a:r>
            <a:r>
              <a:rPr lang="ru-RU" sz="2000" b="1" dirty="0" smtClean="0">
                <a:latin typeface="Times New Roman" pitchFamily="18" charset="0"/>
                <a:cs typeface="Times New Roman" pitchFamily="18" charset="0"/>
              </a:rPr>
              <a:t>неопределенного круга лиц</a:t>
            </a:r>
            <a:r>
              <a:rPr lang="ru-RU" sz="2000" dirty="0" smtClean="0">
                <a:latin typeface="Times New Roman" pitchFamily="18" charset="0"/>
                <a:cs typeface="Times New Roman" pitchFamily="18" charset="0"/>
              </a:rPr>
              <a:t>.</a:t>
            </a:r>
          </a:p>
        </p:txBody>
      </p:sp>
      <p:sp>
        <p:nvSpPr>
          <p:cNvPr id="4" name="Прямоугольник 3"/>
          <p:cNvSpPr/>
          <p:nvPr/>
        </p:nvSpPr>
        <p:spPr>
          <a:xfrm>
            <a:off x="994176" y="1762044"/>
            <a:ext cx="7210712" cy="969496"/>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sz="1900" dirty="0" smtClean="0">
                <a:solidFill>
                  <a:prstClr val="black"/>
                </a:solidFill>
                <a:latin typeface="Times New Roman" pitchFamily="18" charset="0"/>
                <a:cs typeface="Times New Roman" pitchFamily="18" charset="0"/>
              </a:rPr>
              <a:t>При проведении выборов использование </a:t>
            </a:r>
            <a:r>
              <a:rPr lang="ru-RU" sz="1900" b="1" dirty="0" smtClean="0">
                <a:solidFill>
                  <a:prstClr val="black"/>
                </a:solidFill>
                <a:latin typeface="Times New Roman" pitchFamily="18" charset="0"/>
                <a:cs typeface="Times New Roman" pitchFamily="18" charset="0"/>
              </a:rPr>
              <a:t>в агитационных материалах изображений физического лица </a:t>
            </a:r>
            <a:r>
              <a:rPr lang="ru-RU" sz="1900" b="1" u="sng" dirty="0" smtClean="0">
                <a:solidFill>
                  <a:srgbClr val="FF0000"/>
                </a:solidFill>
                <a:latin typeface="Times New Roman" pitchFamily="18" charset="0"/>
                <a:cs typeface="Times New Roman" pitchFamily="18" charset="0"/>
              </a:rPr>
              <a:t>допускается</a:t>
            </a:r>
            <a:r>
              <a:rPr lang="ru-RU" sz="1900" dirty="0" smtClean="0">
                <a:solidFill>
                  <a:prstClr val="black"/>
                </a:solidFill>
                <a:latin typeface="Times New Roman" pitchFamily="18" charset="0"/>
                <a:cs typeface="Times New Roman" pitchFamily="18" charset="0"/>
              </a:rPr>
              <a:t> только в следующих случаях :</a:t>
            </a:r>
          </a:p>
        </p:txBody>
      </p:sp>
      <p:sp>
        <p:nvSpPr>
          <p:cNvPr id="5" name="TextBox 4"/>
          <p:cNvSpPr txBox="1"/>
          <p:nvPr/>
        </p:nvSpPr>
        <p:spPr>
          <a:xfrm>
            <a:off x="724930" y="5949280"/>
            <a:ext cx="8419069" cy="923330"/>
          </a:xfrm>
          <a:prstGeom prst="rect">
            <a:avLst/>
          </a:prstGeom>
          <a:noFill/>
        </p:spPr>
        <p:txBody>
          <a:bodyPr wrap="square" rtlCol="0">
            <a:spAutoFit/>
          </a:bodyPr>
          <a:lstStyle/>
          <a:p>
            <a:pPr algn="just"/>
            <a:r>
              <a:rPr lang="ru-RU" sz="1350" i="1" dirty="0">
                <a:latin typeface="Times New Roman" pitchFamily="18" charset="0"/>
                <a:cs typeface="Times New Roman" pitchFamily="18" charset="0"/>
              </a:rPr>
              <a:t>*</a:t>
            </a:r>
            <a:r>
              <a:rPr lang="ru-RU" sz="1350" i="1" dirty="0" err="1" smtClean="0">
                <a:latin typeface="Times New Roman" pitchFamily="18" charset="0"/>
                <a:cs typeface="Times New Roman" pitchFamily="18" charset="0"/>
              </a:rPr>
              <a:t>ч.ч</a:t>
            </a:r>
            <a:r>
              <a:rPr lang="ru-RU" sz="1350" i="1" dirty="0" smtClean="0">
                <a:latin typeface="Times New Roman" pitchFamily="18" charset="0"/>
                <a:cs typeface="Times New Roman" pitchFamily="18" charset="0"/>
              </a:rPr>
              <a:t>. 10(1), 10(2) </a:t>
            </a:r>
            <a:r>
              <a:rPr lang="ru-RU" sz="1350" i="1" dirty="0">
                <a:latin typeface="Times New Roman" pitchFamily="18" charset="0"/>
                <a:cs typeface="Times New Roman" pitchFamily="18" charset="0"/>
              </a:rPr>
              <a:t>ст. 47 закона Иркутской области от 25.06.2012 №54-ОЗ «О выборах Губернатора Иркутской области»</a:t>
            </a:r>
          </a:p>
          <a:p>
            <a:pPr algn="just"/>
            <a:r>
              <a:rPr lang="ru-RU" sz="1350" i="1" dirty="0" smtClean="0">
                <a:latin typeface="Times New Roman" pitchFamily="18" charset="0"/>
                <a:cs typeface="Times New Roman" pitchFamily="18" charset="0"/>
              </a:rPr>
              <a:t>*ч. 11 ст. 74 закона Иркутской области от 11.11.2011 года № 116-оз «О муниципальных выборах в Иркутской области»</a:t>
            </a:r>
            <a:endParaRPr lang="ru-RU" sz="1350" i="1" dirty="0">
              <a:latin typeface="Times New Roman" pitchFamily="18" charset="0"/>
              <a:cs typeface="Times New Roman" pitchFamily="18" charset="0"/>
            </a:endParaRPr>
          </a:p>
        </p:txBody>
      </p:sp>
      <p:grpSp>
        <p:nvGrpSpPr>
          <p:cNvPr id="8" name="Группа 7"/>
          <p:cNvGrpSpPr/>
          <p:nvPr/>
        </p:nvGrpSpPr>
        <p:grpSpPr>
          <a:xfrm>
            <a:off x="403654" y="0"/>
            <a:ext cx="7858899" cy="1654965"/>
            <a:chOff x="403654" y="0"/>
            <a:chExt cx="7858899" cy="1654965"/>
          </a:xfrm>
        </p:grpSpPr>
        <p:sp>
          <p:nvSpPr>
            <p:cNvPr id="9" name="Прямоугольник 8"/>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10"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03654" y="0"/>
            <a:ext cx="7858899" cy="1654965"/>
            <a:chOff x="403654" y="0"/>
            <a:chExt cx="7858899" cy="1654965"/>
          </a:xfrm>
        </p:grpSpPr>
        <p:sp>
          <p:nvSpPr>
            <p:cNvPr id="3" name="Прямоугольник 2"/>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4"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
        <p:nvSpPr>
          <p:cNvPr id="5" name="Прямоугольник 4"/>
          <p:cNvSpPr/>
          <p:nvPr/>
        </p:nvSpPr>
        <p:spPr>
          <a:xfrm>
            <a:off x="928662" y="1643050"/>
            <a:ext cx="7286676" cy="2800767"/>
          </a:xfrm>
          <a:prstGeom prst="rect">
            <a:avLst/>
          </a:prstGeom>
          <a:ln w="38100">
            <a:solidFill>
              <a:srgbClr val="FF0000"/>
            </a:solidFill>
            <a:prstDash val="lgDash"/>
          </a:ln>
        </p:spPr>
        <p:txBody>
          <a:bodyPr wrap="square">
            <a:spAutoFit/>
          </a:bodyPr>
          <a:lstStyle/>
          <a:p>
            <a:pPr algn="just"/>
            <a:r>
              <a:rPr lang="ru-RU" sz="1600" dirty="0" smtClean="0">
                <a:latin typeface="Times New Roman" pitchFamily="18" charset="0"/>
                <a:cs typeface="Times New Roman" pitchFamily="18" charset="0"/>
              </a:rPr>
              <a:t>Все печатные и аудиовизуальные агитационные материалы должны содержать:</a:t>
            </a:r>
          </a:p>
          <a:p>
            <a:pPr algn="just">
              <a:buFontTx/>
              <a:buChar char="-"/>
            </a:pPr>
            <a:r>
              <a:rPr lang="ru-RU" sz="1600" dirty="0" smtClean="0">
                <a:latin typeface="Times New Roman" pitchFamily="18" charset="0"/>
                <a:cs typeface="Times New Roman" pitchFamily="18" charset="0"/>
              </a:rPr>
              <a:t>наименование, юридический адрес и идентификационный номер налогоплательщика организации (фамилию, имя, отчество лица и наименование субъекта Российской Федерации, района, города, иного населенного пункта, где находится место его жительства), изготовившей (изготовившего) данные материалы;</a:t>
            </a:r>
          </a:p>
          <a:p>
            <a:pPr algn="just">
              <a:buFontTx/>
              <a:buChar char="-"/>
            </a:pPr>
            <a:r>
              <a:rPr lang="ru-RU" sz="1600" dirty="0" smtClean="0">
                <a:latin typeface="Times New Roman" pitchFamily="18" charset="0"/>
                <a:cs typeface="Times New Roman" pitchFamily="18" charset="0"/>
              </a:rPr>
              <a:t> наименование организации (фамилию, имя, отчество лица), заказавшей (заказавшего) их;</a:t>
            </a:r>
          </a:p>
          <a:p>
            <a:pPr algn="just">
              <a:buFontTx/>
              <a:buChar char="-"/>
            </a:pPr>
            <a:r>
              <a:rPr lang="ru-RU" sz="1600" dirty="0" smtClean="0">
                <a:latin typeface="Times New Roman" pitchFamily="18" charset="0"/>
                <a:cs typeface="Times New Roman" pitchFamily="18" charset="0"/>
              </a:rPr>
              <a:t> а также информацию о тираже и дате выпуска этих материалов и указание об оплате их изготовления из средств соответствующего избирательного фонда, фонда референдума.</a:t>
            </a:r>
            <a:endParaRPr lang="ru-RU" sz="1600" dirty="0">
              <a:latin typeface="Times New Roman" pitchFamily="18" charset="0"/>
              <a:cs typeface="Times New Roman" pitchFamily="18" charset="0"/>
            </a:endParaRPr>
          </a:p>
        </p:txBody>
      </p:sp>
      <p:sp>
        <p:nvSpPr>
          <p:cNvPr id="6" name="TextBox 5"/>
          <p:cNvSpPr txBox="1"/>
          <p:nvPr/>
        </p:nvSpPr>
        <p:spPr>
          <a:xfrm>
            <a:off x="724930" y="6142443"/>
            <a:ext cx="8419069" cy="715581"/>
          </a:xfrm>
          <a:prstGeom prst="rect">
            <a:avLst/>
          </a:prstGeom>
          <a:noFill/>
        </p:spPr>
        <p:txBody>
          <a:bodyPr wrap="square" rtlCol="0">
            <a:spAutoFit/>
          </a:bodyPr>
          <a:lstStyle/>
          <a:p>
            <a:pPr algn="just"/>
            <a:r>
              <a:rPr lang="ru-RU" sz="1350" i="1" dirty="0">
                <a:latin typeface="Times New Roman" pitchFamily="18" charset="0"/>
                <a:cs typeface="Times New Roman" pitchFamily="18" charset="0"/>
              </a:rPr>
              <a:t>*</a:t>
            </a:r>
            <a:r>
              <a:rPr lang="ru-RU" sz="1350" i="1" dirty="0" smtClean="0">
                <a:latin typeface="Times New Roman" pitchFamily="18" charset="0"/>
                <a:cs typeface="Times New Roman" pitchFamily="18" charset="0"/>
              </a:rPr>
              <a:t>ч. 4 ст. 53 </a:t>
            </a:r>
            <a:r>
              <a:rPr lang="ru-RU" sz="135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350" i="1" dirty="0" smtClean="0">
                <a:latin typeface="Times New Roman" pitchFamily="18" charset="0"/>
                <a:cs typeface="Times New Roman" pitchFamily="18" charset="0"/>
              </a:rPr>
              <a:t>*ч. 3 ст. 81 закона Иркутской области от 11.11.2011 года № 116-оз «О муниципальных выборах в Иркутской области»</a:t>
            </a:r>
            <a:endParaRPr lang="ru-RU" sz="1350" i="1" dirty="0">
              <a:latin typeface="Times New Roman" pitchFamily="18" charset="0"/>
              <a:cs typeface="Times New Roman" pitchFamily="18" charset="0"/>
            </a:endParaRPr>
          </a:p>
        </p:txBody>
      </p:sp>
      <p:sp>
        <p:nvSpPr>
          <p:cNvPr id="7" name="TextBox 6"/>
          <p:cNvSpPr txBox="1"/>
          <p:nvPr/>
        </p:nvSpPr>
        <p:spPr>
          <a:xfrm>
            <a:off x="1214414" y="4572008"/>
            <a:ext cx="771530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600" b="1" dirty="0" smtClean="0">
                <a:latin typeface="Times New Roman" pitchFamily="18" charset="0"/>
                <a:cs typeface="Times New Roman" pitchFamily="18" charset="0"/>
              </a:rPr>
              <a:t>Пример согласия</a:t>
            </a:r>
          </a:p>
          <a:p>
            <a:pPr algn="ctr"/>
            <a:r>
              <a:rPr lang="ru-RU" sz="1600" dirty="0" smtClean="0">
                <a:latin typeface="Times New Roman" pitchFamily="18" charset="0"/>
                <a:cs typeface="Times New Roman" pitchFamily="18" charset="0"/>
              </a:rPr>
              <a:t>Отпечатано в ООО «Типография», 664000, Иркутская обл., г. Иркутск, ул. Иркутская, д. 1, ИНН 3800000000. Отпечатано по заказу кандидата в Губернаторы Иркутской области Иванова Ивана Ивановича. Тираж 3000 экземпляров. Дата выпуска материалов 17.08.202. Оплачено из средств избирательного фонда кандидата в Губернаторы Иркутской области Иванова Ивана Ивановича.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6206" y="5648480"/>
            <a:ext cx="7735232" cy="1015663"/>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пятисот до двух тысяч пятисот </a:t>
            </a:r>
            <a:r>
              <a:rPr lang="ru-RU" sz="2000" b="1" dirty="0" smtClean="0">
                <a:solidFill>
                  <a:schemeClr val="accent4">
                    <a:lumMod val="75000"/>
                  </a:schemeClr>
                </a:solidFill>
                <a:latin typeface="Times New Roman" pitchFamily="18" charset="0"/>
                <a:cs typeface="Times New Roman" pitchFamily="18" charset="0"/>
              </a:rPr>
              <a:t>рублей</a:t>
            </a:r>
            <a:r>
              <a:rPr lang="ru-RU" sz="2000" dirty="0" smtClean="0">
                <a:latin typeface="Times New Roman" pitchFamily="18" charset="0"/>
                <a:cs typeface="Times New Roman" pitchFamily="18" charset="0"/>
              </a:rPr>
              <a:t>; </a:t>
            </a: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одной тысячи до пяти тысяч рублей;</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тридцати тысяч до ста тысяч рублей.</a:t>
            </a:r>
          </a:p>
        </p:txBody>
      </p:sp>
      <p:sp>
        <p:nvSpPr>
          <p:cNvPr id="3" name="Прямоугольник 2"/>
          <p:cNvSpPr/>
          <p:nvPr/>
        </p:nvSpPr>
        <p:spPr>
          <a:xfrm>
            <a:off x="906162" y="683863"/>
            <a:ext cx="7471720" cy="830997"/>
          </a:xfrm>
          <a:prstGeom prst="rect">
            <a:avLst/>
          </a:prstGeom>
        </p:spPr>
        <p:txBody>
          <a:bodyPr wrap="square">
            <a:spAutoFit/>
          </a:bodyPr>
          <a:lstStyle/>
          <a:p>
            <a:pPr lvl="0" algn="ctr"/>
            <a:r>
              <a:rPr lang="ru-RU" sz="2400" b="1" dirty="0">
                <a:solidFill>
                  <a:srgbClr val="FF0000"/>
                </a:solidFill>
                <a:latin typeface="Times New Roman" pitchFamily="18" charset="0"/>
                <a:cs typeface="Times New Roman" pitchFamily="18" charset="0"/>
              </a:rPr>
              <a:t>ч. 1 ст. 5.5 </a:t>
            </a:r>
            <a:r>
              <a:rPr lang="ru-RU" sz="2400" b="1" dirty="0" smtClean="0">
                <a:solidFill>
                  <a:srgbClr val="FF0000"/>
                </a:solidFill>
                <a:latin typeface="Times New Roman" pitchFamily="18" charset="0"/>
                <a:cs typeface="Times New Roman" pitchFamily="18" charset="0"/>
              </a:rPr>
              <a:t>Кодекса Российской Федерации об административных правонарушениях</a:t>
            </a:r>
            <a:endParaRPr lang="ru-RU"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1087394" y="1546528"/>
            <a:ext cx="4456671" cy="4185761"/>
          </a:xfrm>
          <a:prstGeom prst="rect">
            <a:avLst/>
          </a:prstGeom>
        </p:spPr>
        <p:txBody>
          <a:bodyPr wrap="square">
            <a:spAutoFit/>
          </a:bodyPr>
          <a:lstStyle/>
          <a:p>
            <a:pPr lvl="0" algn="just"/>
            <a:r>
              <a:rPr lang="ru-RU" sz="1900" dirty="0" smtClean="0">
                <a:solidFill>
                  <a:prstClr val="black"/>
                </a:solidFill>
                <a:latin typeface="Times New Roman" pitchFamily="18" charset="0"/>
                <a:cs typeface="Times New Roman" pitchFamily="18" charset="0"/>
              </a:rPr>
              <a:t>Нарушение </a:t>
            </a:r>
            <a:r>
              <a:rPr lang="ru-RU" sz="1900" b="1" dirty="0" smtClean="0">
                <a:solidFill>
                  <a:prstClr val="black"/>
                </a:solidFill>
                <a:latin typeface="Times New Roman" pitchFamily="18" charset="0"/>
                <a:cs typeface="Times New Roman" pitchFamily="18" charset="0"/>
              </a:rPr>
              <a:t>главным редактором</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редакцией средства массовой информации</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организацией, осуществляющей теле- и (или) радиовещание</a:t>
            </a:r>
            <a:r>
              <a:rPr lang="ru-RU" sz="1900" dirty="0" smtClean="0">
                <a:solidFill>
                  <a:prstClr val="black"/>
                </a:solidFill>
                <a:latin typeface="Times New Roman" pitchFamily="18" charset="0"/>
                <a:cs typeface="Times New Roman" pitchFamily="18" charset="0"/>
              </a:rPr>
              <a:t>, либо </a:t>
            </a:r>
            <a:r>
              <a:rPr lang="ru-RU" sz="1900" b="1" dirty="0" smtClean="0">
                <a:solidFill>
                  <a:prstClr val="black"/>
                </a:solidFill>
                <a:latin typeface="Times New Roman" pitchFamily="18" charset="0"/>
                <a:cs typeface="Times New Roman" pitchFamily="18" charset="0"/>
              </a:rPr>
              <a:t>иной организацией, осуществляющей выпуск или распространение средства массовой информации</a:t>
            </a:r>
            <a:r>
              <a:rPr lang="ru-RU" sz="1900" dirty="0" smtClean="0">
                <a:solidFill>
                  <a:prstClr val="black"/>
                </a:solidFill>
                <a:latin typeface="Times New Roman" pitchFamily="18" charset="0"/>
                <a:cs typeface="Times New Roman" pitchFamily="18" charset="0"/>
              </a:rPr>
              <a:t>, порядка опубликования (обнародования) материалов, связанных с подготовкой и проведением выборов, референдумов, в том числе </a:t>
            </a:r>
            <a:r>
              <a:rPr lang="ru-RU" sz="1900" b="1" dirty="0" smtClean="0">
                <a:solidFill>
                  <a:prstClr val="black"/>
                </a:solidFill>
                <a:latin typeface="Times New Roman" pitchFamily="18" charset="0"/>
                <a:cs typeface="Times New Roman" pitchFamily="18" charset="0"/>
              </a:rPr>
              <a:t>агитационных материалов </a:t>
            </a:r>
            <a:r>
              <a:rPr lang="ru-RU" sz="1900" dirty="0" smtClean="0">
                <a:solidFill>
                  <a:prstClr val="black"/>
                </a:solidFill>
                <a:latin typeface="Times New Roman" pitchFamily="18" charset="0"/>
                <a:cs typeface="Times New Roman" pitchFamily="18" charset="0"/>
              </a:rPr>
              <a:t>влечет наложение административного штрафа</a:t>
            </a:r>
            <a:endParaRPr lang="ru-RU" sz="1900" dirty="0">
              <a:solidFill>
                <a:prstClr val="black"/>
              </a:solidFill>
              <a:latin typeface="Times New Roman" pitchFamily="18" charset="0"/>
              <a:cs typeface="Times New Roman" pitchFamily="18" charset="0"/>
            </a:endParaRPr>
          </a:p>
        </p:txBody>
      </p:sp>
      <p:pic>
        <p:nvPicPr>
          <p:cNvPr id="5122" name="Picture 2" descr="https://fb.ru/misc/i/gallery/73737/3014701.jpg"/>
          <p:cNvPicPr>
            <a:picLocks noChangeAspect="1" noChangeArrowheads="1"/>
          </p:cNvPicPr>
          <p:nvPr/>
        </p:nvPicPr>
        <p:blipFill>
          <a:blip r:embed="rId2" cstate="print"/>
          <a:srcRect/>
          <a:stretch>
            <a:fillRect/>
          </a:stretch>
        </p:blipFill>
        <p:spPr bwMode="auto">
          <a:xfrm>
            <a:off x="5617263" y="1697008"/>
            <a:ext cx="2579386" cy="3569312"/>
          </a:xfrm>
          <a:prstGeom prst="rect">
            <a:avLst/>
          </a:prstGeom>
          <a:noFill/>
        </p:spPr>
      </p:pic>
      <p:pic>
        <p:nvPicPr>
          <p:cNvPr id="7"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88638" y="1777558"/>
            <a:ext cx="7150344" cy="1477328"/>
          </a:xfrm>
          <a:prstGeom prst="rect">
            <a:avLst/>
          </a:prstGeom>
          <a:noFill/>
          <a:ln w="38100">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a:latin typeface="Times New Roman" pitchFamily="18" charset="0"/>
                <a:cs typeface="Times New Roman" pitchFamily="18" charset="0"/>
              </a:rPr>
              <a:t>Предвыборная агитация</a:t>
            </a:r>
            <a:r>
              <a:rPr lang="ru-RU" dirty="0">
                <a:latin typeface="Times New Roman" pitchFamily="18" charset="0"/>
                <a:cs typeface="Times New Roman" pitchFamily="18" charset="0"/>
              </a:rPr>
              <a:t>, агитация по вопросам референдума на каналах организаций телерадиовещания, в периодических печатных изданиях и сетевых СМИ проводится в период, который </a:t>
            </a:r>
            <a:r>
              <a:rPr lang="ru-RU" b="1" u="sng" dirty="0">
                <a:solidFill>
                  <a:srgbClr val="FF0000"/>
                </a:solidFill>
                <a:latin typeface="Times New Roman" pitchFamily="18" charset="0"/>
                <a:cs typeface="Times New Roman" pitchFamily="18" charset="0"/>
              </a:rPr>
              <a:t>начинается за 28 дней до дня голосования и прекращается в ноль часов по местному времени за одни сутки до дня </a:t>
            </a:r>
            <a:r>
              <a:rPr lang="ru-RU" b="1" u="sng" dirty="0" smtClean="0">
                <a:solidFill>
                  <a:srgbClr val="FF0000"/>
                </a:solidFill>
                <a:latin typeface="Times New Roman" pitchFamily="18" charset="0"/>
                <a:cs typeface="Times New Roman" pitchFamily="18" charset="0"/>
              </a:rPr>
              <a:t>голосования.</a:t>
            </a:r>
            <a:endParaRPr lang="ru-RU" b="1" u="sng"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927" y="3361306"/>
            <a:ext cx="5025472" cy="25755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8454" y="5903893"/>
            <a:ext cx="8435546"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2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48 </a:t>
            </a:r>
            <a:r>
              <a:rPr lang="ru-RU" sz="140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2 ст. 76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grpSp>
        <p:nvGrpSpPr>
          <p:cNvPr id="7" name="Группа 6"/>
          <p:cNvGrpSpPr/>
          <p:nvPr/>
        </p:nvGrpSpPr>
        <p:grpSpPr>
          <a:xfrm>
            <a:off x="403654" y="0"/>
            <a:ext cx="7858899" cy="1654965"/>
            <a:chOff x="403654" y="0"/>
            <a:chExt cx="7858899" cy="1654965"/>
          </a:xfrm>
        </p:grpSpPr>
        <p:sp>
          <p:nvSpPr>
            <p:cNvPr id="8" name="Прямоугольник 7"/>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9"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nvGrpSpPr>
          <p:cNvPr id="63" name="Группа 62"/>
          <p:cNvGrpSpPr/>
          <p:nvPr/>
        </p:nvGrpSpPr>
        <p:grpSpPr>
          <a:xfrm>
            <a:off x="2092731" y="3571876"/>
            <a:ext cx="4860000" cy="3105664"/>
            <a:chOff x="2092731" y="3571876"/>
            <a:chExt cx="4860000" cy="3105664"/>
          </a:xfrm>
        </p:grpSpPr>
        <p:grpSp>
          <p:nvGrpSpPr>
            <p:cNvPr id="3" name="Группа 6"/>
            <p:cNvGrpSpPr/>
            <p:nvPr/>
          </p:nvGrpSpPr>
          <p:grpSpPr>
            <a:xfrm>
              <a:off x="2092731" y="3571876"/>
              <a:ext cx="4860000" cy="3105664"/>
              <a:chOff x="290668" y="597656"/>
              <a:chExt cx="4940359" cy="3348268"/>
            </a:xfrm>
          </p:grpSpPr>
          <p:pic>
            <p:nvPicPr>
              <p:cNvPr id="6" name="Picture 2" descr="https://printfiles.ru/files/uploads/raspechatat/kalendar-2020-po-mesyatsam/09-sentyabr-2020.jpg"/>
              <p:cNvPicPr>
                <a:picLocks noChangeAspect="1" noChangeArrowheads="1"/>
              </p:cNvPicPr>
              <p:nvPr/>
            </p:nvPicPr>
            <p:blipFill>
              <a:blip r:embed="rId3" cstate="print"/>
              <a:srcRect b="4144"/>
              <a:stretch>
                <a:fillRect/>
              </a:stretch>
            </p:blipFill>
            <p:spPr bwMode="auto">
              <a:xfrm>
                <a:off x="290668" y="597656"/>
                <a:ext cx="4940359" cy="3348268"/>
              </a:xfrm>
              <a:prstGeom prst="rect">
                <a:avLst/>
              </a:prstGeom>
              <a:noFill/>
            </p:spPr>
          </p:pic>
          <p:sp>
            <p:nvSpPr>
              <p:cNvPr id="7" name="Прямоугольник 6"/>
              <p:cNvSpPr/>
              <p:nvPr/>
            </p:nvSpPr>
            <p:spPr>
              <a:xfrm>
                <a:off x="4456670" y="3542270"/>
                <a:ext cx="601362" cy="337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 name="Прямая соединительная линия 3"/>
            <p:cNvCxnSpPr/>
            <p:nvPr/>
          </p:nvCxnSpPr>
          <p:spPr>
            <a:xfrm>
              <a:off x="6176454" y="5104680"/>
              <a:ext cx="60500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4934465" y="4876798"/>
              <a:ext cx="511191" cy="337751"/>
            </a:xfrm>
            <a:prstGeom prst="rect">
              <a:avLst/>
            </a:prstGeom>
            <a:noFill/>
          </p:spPr>
        </p:pic>
        <p:pic>
          <p:nvPicPr>
            <p:cNvPr id="17"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4308389" y="4876798"/>
              <a:ext cx="511191" cy="337751"/>
            </a:xfrm>
            <a:prstGeom prst="rect">
              <a:avLst/>
            </a:prstGeom>
            <a:noFill/>
          </p:spPr>
        </p:pic>
        <p:pic>
          <p:nvPicPr>
            <p:cNvPr id="18"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3715264" y="4868560"/>
              <a:ext cx="511191" cy="337751"/>
            </a:xfrm>
            <a:prstGeom prst="rect">
              <a:avLst/>
            </a:prstGeom>
            <a:noFill/>
          </p:spPr>
        </p:pic>
        <p:pic>
          <p:nvPicPr>
            <p:cNvPr id="19"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3113901" y="4868560"/>
              <a:ext cx="511191" cy="337751"/>
            </a:xfrm>
            <a:prstGeom prst="rect">
              <a:avLst/>
            </a:prstGeom>
            <a:noFill/>
          </p:spPr>
        </p:pic>
        <p:pic>
          <p:nvPicPr>
            <p:cNvPr id="20"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2504301" y="4868560"/>
              <a:ext cx="511191" cy="337751"/>
            </a:xfrm>
            <a:prstGeom prst="rect">
              <a:avLst/>
            </a:prstGeom>
            <a:noFill/>
          </p:spPr>
        </p:pic>
        <p:pic>
          <p:nvPicPr>
            <p:cNvPr id="21"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6170138" y="4506096"/>
              <a:ext cx="511191" cy="337751"/>
            </a:xfrm>
            <a:prstGeom prst="rect">
              <a:avLst/>
            </a:prstGeom>
            <a:noFill/>
          </p:spPr>
        </p:pic>
        <p:pic>
          <p:nvPicPr>
            <p:cNvPr id="22"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5568776" y="4506096"/>
              <a:ext cx="511191" cy="337751"/>
            </a:xfrm>
            <a:prstGeom prst="rect">
              <a:avLst/>
            </a:prstGeom>
            <a:noFill/>
          </p:spPr>
        </p:pic>
        <p:pic>
          <p:nvPicPr>
            <p:cNvPr id="23"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4934462" y="4506096"/>
              <a:ext cx="511191" cy="337751"/>
            </a:xfrm>
            <a:prstGeom prst="rect">
              <a:avLst/>
            </a:prstGeom>
            <a:noFill/>
          </p:spPr>
        </p:pic>
        <p:pic>
          <p:nvPicPr>
            <p:cNvPr id="24"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4324862" y="4497858"/>
              <a:ext cx="511191" cy="337751"/>
            </a:xfrm>
            <a:prstGeom prst="rect">
              <a:avLst/>
            </a:prstGeom>
            <a:noFill/>
          </p:spPr>
        </p:pic>
        <p:pic>
          <p:nvPicPr>
            <p:cNvPr id="25"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3723500" y="4497858"/>
              <a:ext cx="511191" cy="337751"/>
            </a:xfrm>
            <a:prstGeom prst="rect">
              <a:avLst/>
            </a:prstGeom>
            <a:noFill/>
          </p:spPr>
        </p:pic>
        <p:pic>
          <p:nvPicPr>
            <p:cNvPr id="26" name="Picture 6" descr="https://st3.depositphotos.com/1686288/19565/i/950/depositphotos_195654124-stock-photo-hatching-astrakhan-childrens-wax-red.jpg"/>
            <p:cNvPicPr>
              <a:picLocks noChangeAspect="1" noChangeArrowheads="1"/>
            </p:cNvPicPr>
            <p:nvPr/>
          </p:nvPicPr>
          <p:blipFill>
            <a:blip r:embed="rId4" cstate="print">
              <a:clrChange>
                <a:clrFrom>
                  <a:srgbClr val="FFFFFF"/>
                </a:clrFrom>
                <a:clrTo>
                  <a:srgbClr val="FFFFFF">
                    <a:alpha val="0"/>
                  </a:srgbClr>
                </a:clrTo>
              </a:clrChange>
            </a:blip>
            <a:srcRect l="5228" t="6667" r="4267" b="11111"/>
            <a:stretch>
              <a:fillRect/>
            </a:stretch>
          </p:blipFill>
          <p:spPr bwMode="auto">
            <a:xfrm>
              <a:off x="3105662" y="4489620"/>
              <a:ext cx="511191" cy="337751"/>
            </a:xfrm>
            <a:prstGeom prst="rect">
              <a:avLst/>
            </a:prstGeom>
            <a:noFill/>
          </p:spPr>
        </p:pic>
      </p:grpSp>
      <p:grpSp>
        <p:nvGrpSpPr>
          <p:cNvPr id="62" name="Группа 61"/>
          <p:cNvGrpSpPr/>
          <p:nvPr/>
        </p:nvGrpSpPr>
        <p:grpSpPr>
          <a:xfrm>
            <a:off x="2928926" y="500042"/>
            <a:ext cx="4929222" cy="3214710"/>
            <a:chOff x="1928794" y="500042"/>
            <a:chExt cx="5000660" cy="3214710"/>
          </a:xfrm>
        </p:grpSpPr>
        <p:grpSp>
          <p:nvGrpSpPr>
            <p:cNvPr id="46" name="Группа 45"/>
            <p:cNvGrpSpPr/>
            <p:nvPr/>
          </p:nvGrpSpPr>
          <p:grpSpPr>
            <a:xfrm>
              <a:off x="1928794" y="500042"/>
              <a:ext cx="5000660" cy="3214710"/>
              <a:chOff x="-3725863" y="-7938"/>
              <a:chExt cx="7620001" cy="5151450"/>
            </a:xfrm>
          </p:grpSpPr>
          <p:pic>
            <p:nvPicPr>
              <p:cNvPr id="1026" name="Picture 2" descr="C:\Users\123\Desktop\08-avgust-2020-800x566.jpg"/>
              <p:cNvPicPr>
                <a:picLocks noChangeAspect="1" noChangeArrowheads="1"/>
              </p:cNvPicPr>
              <p:nvPr/>
            </p:nvPicPr>
            <p:blipFill>
              <a:blip r:embed="rId5"/>
              <a:srcRect b="4446"/>
              <a:stretch>
                <a:fillRect/>
              </a:stretch>
            </p:blipFill>
            <p:spPr bwMode="auto">
              <a:xfrm>
                <a:off x="-3725863" y="-7938"/>
                <a:ext cx="7620001" cy="5151450"/>
              </a:xfrm>
              <a:prstGeom prst="rect">
                <a:avLst/>
              </a:prstGeom>
              <a:noFill/>
            </p:spPr>
          </p:pic>
          <p:sp>
            <p:nvSpPr>
              <p:cNvPr id="44" name="Прямоугольник 43"/>
              <p:cNvSpPr/>
              <p:nvPr/>
            </p:nvSpPr>
            <p:spPr>
              <a:xfrm>
                <a:off x="2643174" y="4572008"/>
                <a:ext cx="972000" cy="5000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2"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6072198" y="3000372"/>
              <a:ext cx="511191" cy="337751"/>
            </a:xfrm>
            <a:prstGeom prst="rect">
              <a:avLst/>
            </a:prstGeom>
            <a:noFill/>
          </p:spPr>
        </p:pic>
        <p:pic>
          <p:nvPicPr>
            <p:cNvPr id="43"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5429256" y="2233993"/>
              <a:ext cx="511191" cy="337751"/>
            </a:xfrm>
            <a:prstGeom prst="rect">
              <a:avLst/>
            </a:prstGeom>
            <a:noFill/>
          </p:spPr>
        </p:pic>
        <p:pic>
          <p:nvPicPr>
            <p:cNvPr id="47"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5429256" y="3000372"/>
              <a:ext cx="511191" cy="337751"/>
            </a:xfrm>
            <a:prstGeom prst="rect">
              <a:avLst/>
            </a:prstGeom>
            <a:noFill/>
          </p:spPr>
        </p:pic>
        <p:pic>
          <p:nvPicPr>
            <p:cNvPr id="48"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4786314" y="3000372"/>
              <a:ext cx="511191" cy="337751"/>
            </a:xfrm>
            <a:prstGeom prst="rect">
              <a:avLst/>
            </a:prstGeom>
            <a:noFill/>
          </p:spPr>
        </p:pic>
        <p:pic>
          <p:nvPicPr>
            <p:cNvPr id="49"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4203685" y="3000372"/>
              <a:ext cx="511191" cy="337751"/>
            </a:xfrm>
            <a:prstGeom prst="rect">
              <a:avLst/>
            </a:prstGeom>
            <a:noFill/>
          </p:spPr>
        </p:pic>
        <p:pic>
          <p:nvPicPr>
            <p:cNvPr id="50"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3571868" y="3000372"/>
              <a:ext cx="511191" cy="337751"/>
            </a:xfrm>
            <a:prstGeom prst="rect">
              <a:avLst/>
            </a:prstGeom>
            <a:noFill/>
          </p:spPr>
        </p:pic>
        <p:pic>
          <p:nvPicPr>
            <p:cNvPr id="51"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2928926" y="3000372"/>
              <a:ext cx="511191" cy="337751"/>
            </a:xfrm>
            <a:prstGeom prst="rect">
              <a:avLst/>
            </a:prstGeom>
            <a:noFill/>
          </p:spPr>
        </p:pic>
        <p:pic>
          <p:nvPicPr>
            <p:cNvPr id="52"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2285984" y="3000372"/>
              <a:ext cx="511191" cy="337751"/>
            </a:xfrm>
            <a:prstGeom prst="rect">
              <a:avLst/>
            </a:prstGeom>
            <a:noFill/>
          </p:spPr>
        </p:pic>
        <p:pic>
          <p:nvPicPr>
            <p:cNvPr id="53"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2285984" y="2643182"/>
              <a:ext cx="511191" cy="337751"/>
            </a:xfrm>
            <a:prstGeom prst="rect">
              <a:avLst/>
            </a:prstGeom>
            <a:noFill/>
          </p:spPr>
        </p:pic>
        <p:pic>
          <p:nvPicPr>
            <p:cNvPr id="54"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2928926" y="2643182"/>
              <a:ext cx="511191" cy="337751"/>
            </a:xfrm>
            <a:prstGeom prst="rect">
              <a:avLst/>
            </a:prstGeom>
            <a:noFill/>
          </p:spPr>
        </p:pic>
        <p:pic>
          <p:nvPicPr>
            <p:cNvPr id="55"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3571868" y="2643182"/>
              <a:ext cx="511191" cy="337751"/>
            </a:xfrm>
            <a:prstGeom prst="rect">
              <a:avLst/>
            </a:prstGeom>
            <a:noFill/>
          </p:spPr>
        </p:pic>
        <p:pic>
          <p:nvPicPr>
            <p:cNvPr id="56"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4143372" y="2643182"/>
              <a:ext cx="511191" cy="337751"/>
            </a:xfrm>
            <a:prstGeom prst="rect">
              <a:avLst/>
            </a:prstGeom>
            <a:noFill/>
          </p:spPr>
        </p:pic>
        <p:pic>
          <p:nvPicPr>
            <p:cNvPr id="57"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4786314" y="2643182"/>
              <a:ext cx="511191" cy="337751"/>
            </a:xfrm>
            <a:prstGeom prst="rect">
              <a:avLst/>
            </a:prstGeom>
            <a:noFill/>
          </p:spPr>
        </p:pic>
        <p:pic>
          <p:nvPicPr>
            <p:cNvPr id="58"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5429256" y="2643182"/>
              <a:ext cx="511191" cy="337751"/>
            </a:xfrm>
            <a:prstGeom prst="rect">
              <a:avLst/>
            </a:prstGeom>
            <a:noFill/>
          </p:spPr>
        </p:pic>
        <p:pic>
          <p:nvPicPr>
            <p:cNvPr id="59"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6072198" y="2643182"/>
              <a:ext cx="511191" cy="337751"/>
            </a:xfrm>
            <a:prstGeom prst="rect">
              <a:avLst/>
            </a:prstGeom>
            <a:noFill/>
          </p:spPr>
        </p:pic>
        <p:pic>
          <p:nvPicPr>
            <p:cNvPr id="60"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6072186" y="2238374"/>
              <a:ext cx="511191" cy="337751"/>
            </a:xfrm>
            <a:prstGeom prst="rect">
              <a:avLst/>
            </a:prstGeom>
            <a:noFill/>
          </p:spPr>
        </p:pic>
        <p:pic>
          <p:nvPicPr>
            <p:cNvPr id="61" name="Picture 6" descr="https://st3.depositphotos.com/1686288/19565/i/950/depositphotos_195654124-stock-photo-hatching-astrakhan-childrens-wax-red.jpg"/>
            <p:cNvPicPr>
              <a:picLocks noChangeAspect="1" noChangeArrowheads="1"/>
            </p:cNvPicPr>
            <p:nvPr/>
          </p:nvPicPr>
          <p:blipFill>
            <a:blip r:embed="rId6" cstate="print">
              <a:clrChange>
                <a:clrFrom>
                  <a:srgbClr val="FFFFFF"/>
                </a:clrFrom>
                <a:clrTo>
                  <a:srgbClr val="FFFFFF">
                    <a:alpha val="0"/>
                  </a:srgbClr>
                </a:clrTo>
              </a:clrChange>
            </a:blip>
            <a:srcRect l="5228" t="6667" r="4267" b="11111"/>
            <a:stretch>
              <a:fillRect/>
            </a:stretch>
          </p:blipFill>
          <p:spPr bwMode="auto">
            <a:xfrm>
              <a:off x="2285984" y="3357562"/>
              <a:ext cx="511191" cy="337751"/>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lnavto.ru/uploads/fucimage-fet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05873" y="4558535"/>
            <a:ext cx="2833328" cy="2175907"/>
          </a:xfrm>
          <a:prstGeom prst="rect">
            <a:avLst/>
          </a:prstGeom>
          <a:noFill/>
        </p:spPr>
      </p:pic>
      <p:sp>
        <p:nvSpPr>
          <p:cNvPr id="3" name="Прямоугольник 2"/>
          <p:cNvSpPr/>
          <p:nvPr/>
        </p:nvSpPr>
        <p:spPr>
          <a:xfrm>
            <a:off x="1021493" y="1672659"/>
            <a:ext cx="4316626" cy="2862322"/>
          </a:xfrm>
          <a:prstGeom prst="rect">
            <a:avLst/>
          </a:prstGeom>
        </p:spPr>
        <p:txBody>
          <a:bodyPr wrap="square">
            <a:spAutoFit/>
          </a:bodyPr>
          <a:lstStyle/>
          <a:p>
            <a:pPr algn="just"/>
            <a:r>
              <a:rPr lang="ru-RU" sz="2000" b="1" dirty="0" smtClean="0">
                <a:latin typeface="Times New Roman" pitchFamily="18" charset="0"/>
                <a:cs typeface="Times New Roman" pitchFamily="18" charset="0"/>
              </a:rPr>
              <a:t>Предвыборная </a:t>
            </a:r>
            <a:r>
              <a:rPr lang="ru-RU" sz="2000" b="1" dirty="0">
                <a:latin typeface="Times New Roman" pitchFamily="18" charset="0"/>
                <a:cs typeface="Times New Roman" pitchFamily="18" charset="0"/>
              </a:rPr>
              <a:t>агитация</a:t>
            </a:r>
            <a:r>
              <a:rPr lang="ru-RU" sz="2000" dirty="0">
                <a:latin typeface="Times New Roman" pitchFamily="18" charset="0"/>
                <a:cs typeface="Times New Roman" pitchFamily="18" charset="0"/>
              </a:rPr>
              <a:t>, агитация по вопросам референдума </a:t>
            </a:r>
            <a:r>
              <a:rPr lang="ru-RU" sz="2000" b="1" u="sng" dirty="0">
                <a:latin typeface="Times New Roman" pitchFamily="18" charset="0"/>
                <a:cs typeface="Times New Roman" pitchFamily="18" charset="0"/>
              </a:rPr>
              <a:t>вне агитационного периода</a:t>
            </a:r>
            <a:r>
              <a:rPr lang="ru-RU" sz="2000" dirty="0">
                <a:latin typeface="Times New Roman" pitchFamily="18" charset="0"/>
                <a:cs typeface="Times New Roman" pitchFamily="18" charset="0"/>
              </a:rPr>
              <a:t>, установленного законодательством о выборах и референдумах, либо в местах, где ее проведение запрещено законодательством о выборах и референдумах, </a:t>
            </a:r>
            <a:r>
              <a:rPr lang="ru-RU" sz="2000" dirty="0" smtClean="0">
                <a:latin typeface="Times New Roman" pitchFamily="18" charset="0"/>
                <a:cs typeface="Times New Roman" pitchFamily="18" charset="0"/>
              </a:rPr>
              <a:t>влечет </a:t>
            </a:r>
            <a:r>
              <a:rPr lang="ru-RU" sz="2000" dirty="0">
                <a:latin typeface="Times New Roman" pitchFamily="18" charset="0"/>
                <a:cs typeface="Times New Roman" pitchFamily="18" charset="0"/>
              </a:rPr>
              <a:t>наложение административного штрафа </a:t>
            </a:r>
            <a:endParaRPr lang="ru-RU" sz="2000" dirty="0" smtClean="0">
              <a:latin typeface="Times New Roman" pitchFamily="18" charset="0"/>
              <a:cs typeface="Times New Roman" pitchFamily="18" charset="0"/>
            </a:endParaRPr>
          </a:p>
        </p:txBody>
      </p:sp>
      <p:sp>
        <p:nvSpPr>
          <p:cNvPr id="5" name="Прямоугольник 4"/>
          <p:cNvSpPr/>
          <p:nvPr/>
        </p:nvSpPr>
        <p:spPr>
          <a:xfrm>
            <a:off x="1021590" y="4496447"/>
            <a:ext cx="4851988" cy="1938992"/>
          </a:xfrm>
          <a:prstGeom prst="rect">
            <a:avLst/>
          </a:prstGeom>
        </p:spPr>
        <p:txBody>
          <a:bodyPr wrap="square">
            <a:spAutoFit/>
          </a:bodyPr>
          <a:lstStyle/>
          <a:p>
            <a:pPr lvl="0" algn="just"/>
            <a:r>
              <a:rPr lang="ru-RU" sz="2000" b="1" dirty="0" smtClean="0">
                <a:solidFill>
                  <a:srgbClr val="8064A2">
                    <a:lumMod val="75000"/>
                  </a:srgbClr>
                </a:solidFill>
                <a:latin typeface="Times New Roman" pitchFamily="18" charset="0"/>
                <a:cs typeface="Times New Roman" pitchFamily="18" charset="0"/>
              </a:rPr>
              <a:t>на граждан в размере от одной тысячи до одной тысячи пятисот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4BACC6">
                    <a:lumMod val="75000"/>
                  </a:srgbClr>
                </a:solidFill>
                <a:latin typeface="Times New Roman" pitchFamily="18" charset="0"/>
                <a:cs typeface="Times New Roman" pitchFamily="18" charset="0"/>
              </a:rPr>
              <a:t>на должностных лиц - от двух тысяч до пяти тысяч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F79646">
                    <a:lumMod val="50000"/>
                  </a:srgbClr>
                </a:solidFill>
                <a:latin typeface="Times New Roman" pitchFamily="18" charset="0"/>
                <a:cs typeface="Times New Roman" pitchFamily="18" charset="0"/>
              </a:rPr>
              <a:t>на юридических лиц - от двадцати тысяч до ста тысяч рублей.</a:t>
            </a:r>
            <a:endParaRPr lang="ru-RU" sz="2000" b="1" dirty="0">
              <a:solidFill>
                <a:srgbClr val="F79646">
                  <a:lumMod val="50000"/>
                </a:srgbClr>
              </a:solidFill>
              <a:latin typeface="Times New Roman" pitchFamily="18" charset="0"/>
              <a:cs typeface="Times New Roman" pitchFamily="18" charset="0"/>
            </a:endParaRPr>
          </a:p>
        </p:txBody>
      </p:sp>
      <p:sp>
        <p:nvSpPr>
          <p:cNvPr id="7" name="Прямоугольник 6"/>
          <p:cNvSpPr/>
          <p:nvPr/>
        </p:nvSpPr>
        <p:spPr>
          <a:xfrm>
            <a:off x="774357" y="675514"/>
            <a:ext cx="7471720" cy="830997"/>
          </a:xfrm>
          <a:prstGeom prst="rect">
            <a:avLst/>
          </a:prstGeom>
        </p:spPr>
        <p:txBody>
          <a:bodyPr wrap="square">
            <a:spAutoFit/>
          </a:bodyPr>
          <a:lstStyle/>
          <a:p>
            <a:pPr lvl="0" algn="ctr"/>
            <a:r>
              <a:rPr lang="ru-RU" sz="2400" b="1" dirty="0" smtClean="0">
                <a:solidFill>
                  <a:srgbClr val="FF0000"/>
                </a:solidFill>
                <a:latin typeface="Times New Roman" pitchFamily="18" charset="0"/>
                <a:cs typeface="Times New Roman" pitchFamily="18" charset="0"/>
              </a:rPr>
              <a:t>ст</a:t>
            </a:r>
            <a:r>
              <a:rPr lang="ru-RU" sz="2400" b="1" dirty="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5.10 Кодекса Российской Федерации об административных правонарушениях</a:t>
            </a:r>
            <a:endParaRPr lang="ru-RU" sz="2400" b="1" dirty="0">
              <a:solidFill>
                <a:srgbClr val="FF0000"/>
              </a:solidFill>
              <a:latin typeface="Times New Roman" pitchFamily="18" charset="0"/>
              <a:cs typeface="Times New Roman" pitchFamily="18" charset="0"/>
            </a:endParaRPr>
          </a:p>
        </p:txBody>
      </p:sp>
      <p:pic>
        <p:nvPicPr>
          <p:cNvPr id="2052" name="Picture 4" descr="https://is5-ssl.mzstatic.com/image/thumb/Purple125/v4/78/a0/e6/78a0e63a-795e-a0b4-a257-94bce4ab3a68/AppIcon-1x_U007emarketing-0-0-GLES2_U002c0-512MB-sRGB-0-0-0-85-220-0-0-0-9.png/1024x1024bb.png"/>
          <p:cNvPicPr>
            <a:picLocks noChangeAspect="1" noChangeArrowheads="1"/>
          </p:cNvPicPr>
          <p:nvPr/>
        </p:nvPicPr>
        <p:blipFill>
          <a:blip r:embed="rId3" cstate="print"/>
          <a:srcRect/>
          <a:stretch>
            <a:fillRect/>
          </a:stretch>
        </p:blipFill>
        <p:spPr bwMode="auto">
          <a:xfrm>
            <a:off x="5477948" y="1747161"/>
            <a:ext cx="2628085" cy="2628085"/>
          </a:xfrm>
          <a:prstGeom prst="rect">
            <a:avLst/>
          </a:prstGeom>
          <a:noFill/>
        </p:spPr>
      </p:pic>
      <p:pic>
        <p:nvPicPr>
          <p:cNvPr id="12" name="Picture 2" descr="https://www.tambov.ru/images/news/2020-02/1559636735_nadz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1492" y="1717190"/>
            <a:ext cx="7158681" cy="1631216"/>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u="sng" dirty="0">
                <a:solidFill>
                  <a:srgbClr val="FF0000"/>
                </a:solidFill>
                <a:latin typeface="Times New Roman" pitchFamily="18" charset="0"/>
                <a:cs typeface="Times New Roman" pitchFamily="18" charset="0"/>
              </a:rPr>
              <a:t>Запрещается</a:t>
            </a:r>
            <a:r>
              <a:rPr lang="ru-RU" sz="2000" dirty="0">
                <a:latin typeface="Times New Roman" pitchFamily="18" charset="0"/>
                <a:cs typeface="Times New Roman" pitchFamily="18" charset="0"/>
              </a:rPr>
              <a:t> привлекать к предвыборной агитации, агитации по вопросам референдума лиц, </a:t>
            </a:r>
            <a:r>
              <a:rPr lang="ru-RU" sz="2000" b="1" u="sng" dirty="0">
                <a:latin typeface="Times New Roman" pitchFamily="18" charset="0"/>
                <a:cs typeface="Times New Roman" pitchFamily="18" charset="0"/>
              </a:rPr>
              <a:t>не достигших на день голосования возраста 18 лет</a:t>
            </a:r>
            <a:r>
              <a:rPr lang="ru-RU" sz="2000" dirty="0">
                <a:latin typeface="Times New Roman" pitchFamily="18" charset="0"/>
                <a:cs typeface="Times New Roman" pitchFamily="18" charset="0"/>
              </a:rPr>
              <a:t>, в том числе использовать изображения и высказывания таких лиц в агитационных </a:t>
            </a:r>
            <a:r>
              <a:rPr lang="ru-RU" sz="2000" dirty="0" smtClean="0">
                <a:latin typeface="Times New Roman" pitchFamily="18" charset="0"/>
                <a:cs typeface="Times New Roman" pitchFamily="18" charset="0"/>
              </a:rPr>
              <a:t>материалах </a:t>
            </a:r>
            <a:r>
              <a:rPr lang="ru-RU" sz="2000" b="1" dirty="0" smtClean="0">
                <a:latin typeface="Times New Roman" pitchFamily="18" charset="0"/>
                <a:cs typeface="Times New Roman" pitchFamily="18" charset="0"/>
              </a:rPr>
              <a:t>(пункт </a:t>
            </a:r>
            <a:r>
              <a:rPr lang="ru-RU" sz="2000" b="1" dirty="0">
                <a:latin typeface="Times New Roman" pitchFamily="18" charset="0"/>
                <a:cs typeface="Times New Roman" pitchFamily="18" charset="0"/>
              </a:rPr>
              <a:t>6 ст. 48)</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grpSp>
        <p:nvGrpSpPr>
          <p:cNvPr id="3" name="Группа 2"/>
          <p:cNvGrpSpPr/>
          <p:nvPr/>
        </p:nvGrpSpPr>
        <p:grpSpPr>
          <a:xfrm>
            <a:off x="1721718" y="3476371"/>
            <a:ext cx="6310183" cy="2438401"/>
            <a:chOff x="358031" y="2204864"/>
            <a:chExt cx="8355929" cy="3693022"/>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31" y="2204864"/>
              <a:ext cx="8355929" cy="36930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80112" y="4023736"/>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700215" y="5903893"/>
            <a:ext cx="8443785"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4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47 </a:t>
            </a:r>
            <a:r>
              <a:rPr lang="ru-RU" sz="140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6 ст. 74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grpSp>
        <p:nvGrpSpPr>
          <p:cNvPr id="8" name="Группа 7"/>
          <p:cNvGrpSpPr/>
          <p:nvPr/>
        </p:nvGrpSpPr>
        <p:grpSpPr>
          <a:xfrm>
            <a:off x="403654" y="0"/>
            <a:ext cx="7858899" cy="1654965"/>
            <a:chOff x="403654" y="0"/>
            <a:chExt cx="7858899" cy="1654965"/>
          </a:xfrm>
        </p:grpSpPr>
        <p:sp>
          <p:nvSpPr>
            <p:cNvPr id="9" name="Прямоугольник 8"/>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10"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6303" y="5489120"/>
            <a:ext cx="8097697" cy="1323439"/>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одной тысячи до одной тысячи пятисот рублей</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двух тысяч до трех тысяч рублей; </a:t>
            </a:r>
            <a:endParaRPr lang="ru-RU" sz="2000" b="1" dirty="0" smtClean="0">
              <a:solidFill>
                <a:schemeClr val="accent5">
                  <a:lumMod val="75000"/>
                </a:schemeClr>
              </a:solidFill>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двадцати тысяч до тридцати тысяч рублей.</a:t>
            </a:r>
          </a:p>
        </p:txBody>
      </p:sp>
      <p:sp>
        <p:nvSpPr>
          <p:cNvPr id="4" name="Прямоугольник 3"/>
          <p:cNvSpPr/>
          <p:nvPr/>
        </p:nvSpPr>
        <p:spPr>
          <a:xfrm>
            <a:off x="1042982" y="1456776"/>
            <a:ext cx="4443418" cy="4093428"/>
          </a:xfrm>
          <a:prstGeom prst="rect">
            <a:avLst/>
          </a:prstGeom>
        </p:spPr>
        <p:txBody>
          <a:bodyPr wrap="square">
            <a:spAutoFit/>
          </a:bodyPr>
          <a:lstStyle/>
          <a:p>
            <a:pPr lvl="0" algn="just"/>
            <a:r>
              <a:rPr lang="ru-RU" sz="2000" dirty="0" smtClean="0">
                <a:solidFill>
                  <a:prstClr val="black"/>
                </a:solidFill>
                <a:latin typeface="Times New Roman" pitchFamily="18" charset="0"/>
                <a:cs typeface="Times New Roman" pitchFamily="18" charset="0"/>
              </a:rPr>
              <a:t>Проведение </a:t>
            </a:r>
            <a:r>
              <a:rPr lang="ru-RU" sz="2000" b="1" dirty="0" smtClean="0">
                <a:solidFill>
                  <a:prstClr val="black"/>
                </a:solidFill>
                <a:latin typeface="Times New Roman" pitchFamily="18" charset="0"/>
                <a:cs typeface="Times New Roman" pitchFamily="18" charset="0"/>
              </a:rPr>
              <a:t>предвыборной агитации</a:t>
            </a:r>
            <a:r>
              <a:rPr lang="ru-RU" sz="2000" dirty="0" smtClean="0">
                <a:solidFill>
                  <a:prstClr val="black"/>
                </a:solidFill>
                <a:latin typeface="Times New Roman" pitchFamily="18" charset="0"/>
                <a:cs typeface="Times New Roman" pitchFamily="18" charset="0"/>
              </a:rPr>
              <a:t>, агитации по вопросам референдума </a:t>
            </a:r>
            <a:r>
              <a:rPr lang="ru-RU" sz="2000" b="1" u="sng" dirty="0" smtClean="0">
                <a:solidFill>
                  <a:prstClr val="black"/>
                </a:solidFill>
                <a:latin typeface="Times New Roman" pitchFamily="18" charset="0"/>
                <a:cs typeface="Times New Roman" pitchFamily="18" charset="0"/>
              </a:rPr>
              <a:t>лицами, которым участие в ее проведении запрещено</a:t>
            </a:r>
            <a:r>
              <a:rPr lang="ru-RU" sz="2000" dirty="0" smtClean="0">
                <a:solidFill>
                  <a:prstClr val="black"/>
                </a:solidFill>
                <a:latin typeface="Times New Roman" pitchFamily="18" charset="0"/>
                <a:cs typeface="Times New Roman" pitchFamily="18" charset="0"/>
              </a:rPr>
              <a:t> федеральным законом, а равно </a:t>
            </a:r>
            <a:r>
              <a:rPr lang="ru-RU" sz="2000" b="1" dirty="0" smtClean="0">
                <a:solidFill>
                  <a:prstClr val="black"/>
                </a:solidFill>
                <a:latin typeface="Times New Roman" pitchFamily="18" charset="0"/>
                <a:cs typeface="Times New Roman" pitchFamily="18" charset="0"/>
              </a:rPr>
              <a:t>привлечение к проведению предвыборной агитации</a:t>
            </a:r>
            <a:r>
              <a:rPr lang="ru-RU" sz="2000" dirty="0" smtClean="0">
                <a:solidFill>
                  <a:prstClr val="black"/>
                </a:solidFill>
                <a:latin typeface="Times New Roman" pitchFamily="18" charset="0"/>
                <a:cs typeface="Times New Roman" pitchFamily="18" charset="0"/>
              </a:rPr>
              <a:t>, агитации по вопросам референдума </a:t>
            </a:r>
            <a:r>
              <a:rPr lang="ru-RU" sz="2000" b="1" u="sng" dirty="0" smtClean="0">
                <a:solidFill>
                  <a:prstClr val="black"/>
                </a:solidFill>
                <a:latin typeface="Times New Roman" pitchFamily="18" charset="0"/>
                <a:cs typeface="Times New Roman" pitchFamily="18" charset="0"/>
              </a:rPr>
              <a:t>лиц, которые не достигнут на день голосования возраста 18 лет,</a:t>
            </a:r>
            <a:r>
              <a:rPr lang="ru-RU" sz="2000" dirty="0" smtClean="0">
                <a:solidFill>
                  <a:prstClr val="black"/>
                </a:solidFill>
                <a:latin typeface="Times New Roman" pitchFamily="18" charset="0"/>
                <a:cs typeface="Times New Roman" pitchFamily="18" charset="0"/>
              </a:rPr>
              <a:t> в формах и методами, которые запрещены федеральным законом, влечет наложение административного штрафа </a:t>
            </a:r>
          </a:p>
        </p:txBody>
      </p:sp>
      <p:sp>
        <p:nvSpPr>
          <p:cNvPr id="6" name="Прямоугольник 5"/>
          <p:cNvSpPr/>
          <p:nvPr/>
        </p:nvSpPr>
        <p:spPr>
          <a:xfrm>
            <a:off x="873211" y="634325"/>
            <a:ext cx="7471720" cy="830997"/>
          </a:xfrm>
          <a:prstGeom prst="rect">
            <a:avLst/>
          </a:prstGeom>
        </p:spPr>
        <p:txBody>
          <a:bodyPr wrap="square">
            <a:spAutoFit/>
          </a:bodyPr>
          <a:lstStyle/>
          <a:p>
            <a:pPr lvl="0" algn="ctr"/>
            <a:r>
              <a:rPr lang="ru-RU" sz="2400" b="1" dirty="0" smtClean="0">
                <a:solidFill>
                  <a:srgbClr val="FF0000"/>
                </a:solidFill>
                <a:latin typeface="Times New Roman" pitchFamily="18" charset="0"/>
                <a:cs typeface="Times New Roman" pitchFamily="18" charset="0"/>
              </a:rPr>
              <a:t>ст</a:t>
            </a:r>
            <a:r>
              <a:rPr lang="ru-RU" sz="2400" b="1" dirty="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5.11 Кодекса Российской Федерации об административных правонарушениях</a:t>
            </a:r>
            <a:endParaRPr lang="ru-RU" sz="2400" b="1" dirty="0">
              <a:solidFill>
                <a:srgbClr val="FF0000"/>
              </a:solidFill>
              <a:latin typeface="Times New Roman" pitchFamily="18" charset="0"/>
              <a:cs typeface="Times New Roman" pitchFamily="18" charset="0"/>
            </a:endParaRPr>
          </a:p>
        </p:txBody>
      </p:sp>
      <p:pic>
        <p:nvPicPr>
          <p:cNvPr id="7" name="Picture 2" descr="https://fb.ru/misc/i/gallery/73737/3014701.jpg"/>
          <p:cNvPicPr>
            <a:picLocks noChangeAspect="1" noChangeArrowheads="1"/>
          </p:cNvPicPr>
          <p:nvPr/>
        </p:nvPicPr>
        <p:blipFill>
          <a:blip r:embed="rId2" cstate="print"/>
          <a:srcRect/>
          <a:stretch>
            <a:fillRect/>
          </a:stretch>
        </p:blipFill>
        <p:spPr bwMode="auto">
          <a:xfrm>
            <a:off x="5625500" y="1721723"/>
            <a:ext cx="2579386" cy="3569312"/>
          </a:xfrm>
          <a:prstGeom prst="rect">
            <a:avLst/>
          </a:prstGeom>
          <a:noFill/>
        </p:spPr>
      </p:pic>
      <p:pic>
        <p:nvPicPr>
          <p:cNvPr id="8"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0369"/>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Благодарим за внимание!</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3124" y="0"/>
            <a:ext cx="3064338" cy="7709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7393" y="1686478"/>
            <a:ext cx="6993925" cy="1846659"/>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900" dirty="0" smtClean="0">
                <a:latin typeface="Times New Roman" pitchFamily="18" charset="0"/>
                <a:cs typeface="Times New Roman" pitchFamily="18" charset="0"/>
              </a:rPr>
              <a:t>В информационных телепрограммах и радиопрограммах, публикациях в периодических печатных изданиях, выпусках либо обновлениях сетевого издания </a:t>
            </a:r>
            <a:r>
              <a:rPr lang="ru-RU" sz="1900" b="1" dirty="0" smtClean="0">
                <a:latin typeface="Times New Roman" pitchFamily="18" charset="0"/>
                <a:cs typeface="Times New Roman" pitchFamily="18" charset="0"/>
              </a:rPr>
              <a:t>сообщения о проведении предвыборных мероприятий,</a:t>
            </a:r>
            <a:r>
              <a:rPr lang="ru-RU" sz="1900" dirty="0" smtClean="0">
                <a:latin typeface="Times New Roman" pitchFamily="18" charset="0"/>
                <a:cs typeface="Times New Roman" pitchFamily="18" charset="0"/>
              </a:rPr>
              <a:t> должны даваться </a:t>
            </a:r>
            <a:r>
              <a:rPr lang="ru-RU" sz="1900" b="1" u="sng" dirty="0" smtClean="0">
                <a:latin typeface="Times New Roman" pitchFamily="18" charset="0"/>
                <a:cs typeface="Times New Roman" pitchFamily="18" charset="0"/>
              </a:rPr>
              <a:t>исключительно отдельным информационным блоком, без комментариев</a:t>
            </a:r>
            <a:r>
              <a:rPr lang="ru-RU" sz="1900" dirty="0">
                <a:latin typeface="Times New Roman" pitchFamily="18" charset="0"/>
                <a:cs typeface="Times New Roman" pitchFamily="18" charset="0"/>
              </a:rPr>
              <a:t> </a:t>
            </a:r>
            <a:r>
              <a:rPr lang="ru-RU" sz="1900" b="1" dirty="0">
                <a:latin typeface="Times New Roman" pitchFamily="18" charset="0"/>
                <a:cs typeface="Times New Roman" pitchFamily="18" charset="0"/>
              </a:rPr>
              <a:t>(пункт 5 ст. 45</a:t>
            </a:r>
            <a:r>
              <a:rPr lang="ru-RU" sz="1900" b="1" dirty="0" smtClean="0">
                <a:latin typeface="Times New Roman" pitchFamily="18" charset="0"/>
                <a:cs typeface="Times New Roman" pitchFamily="18" charset="0"/>
              </a:rPr>
              <a:t>).</a:t>
            </a:r>
            <a:r>
              <a:rPr lang="ru-RU" sz="1900" b="1" u="sng" dirty="0" smtClean="0">
                <a:latin typeface="Times New Roman" pitchFamily="18" charset="0"/>
                <a:cs typeface="Times New Roman" pitchFamily="18" charset="0"/>
              </a:rPr>
              <a:t> </a:t>
            </a:r>
            <a:endParaRPr lang="ru-RU" sz="1900" b="1" u="sng" dirty="0">
              <a:latin typeface="Times New Roman" pitchFamily="18" charset="0"/>
              <a:cs typeface="Times New Roman" pitchFamily="18" charset="0"/>
            </a:endParaRPr>
          </a:p>
        </p:txBody>
      </p:sp>
      <p:sp>
        <p:nvSpPr>
          <p:cNvPr id="5" name="TextBox 4"/>
          <p:cNvSpPr txBox="1"/>
          <p:nvPr/>
        </p:nvSpPr>
        <p:spPr>
          <a:xfrm>
            <a:off x="733168" y="5899214"/>
            <a:ext cx="8410832"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5 ст. 44 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5 ст. 71 закона Иркутской области от 11.11.2011 года № 116-оз «О муниципальных выборах в Иркутской области»</a:t>
            </a:r>
          </a:p>
        </p:txBody>
      </p:sp>
      <p:grpSp>
        <p:nvGrpSpPr>
          <p:cNvPr id="9" name="Группа 8"/>
          <p:cNvGrpSpPr/>
          <p:nvPr/>
        </p:nvGrpSpPr>
        <p:grpSpPr>
          <a:xfrm>
            <a:off x="403654" y="0"/>
            <a:ext cx="7858899" cy="1654965"/>
            <a:chOff x="403654" y="0"/>
            <a:chExt cx="7858899" cy="1654965"/>
          </a:xfrm>
        </p:grpSpPr>
        <p:sp>
          <p:nvSpPr>
            <p:cNvPr id="4" name="Прямоугольник 3"/>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7"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pic>
        <p:nvPicPr>
          <p:cNvPr id="1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848" t="12282" r="5387" b="22159"/>
          <a:stretch>
            <a:fillRect/>
          </a:stretch>
        </p:blipFill>
        <p:spPr bwMode="auto">
          <a:xfrm>
            <a:off x="1416908" y="3551827"/>
            <a:ext cx="2957383" cy="23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ttps://static.irk.ru/media/img/site/news/material/social/60/b8643bd6-07bb-4c0e-90ec-64f93f88d8ed.png"/>
          <p:cNvPicPr>
            <a:picLocks noChangeAspect="1" noChangeArrowheads="1"/>
          </p:cNvPicPr>
          <p:nvPr/>
        </p:nvPicPr>
        <p:blipFill>
          <a:blip r:embed="rId5" cstate="print"/>
          <a:srcRect/>
          <a:stretch>
            <a:fillRect/>
          </a:stretch>
        </p:blipFill>
        <p:spPr bwMode="auto">
          <a:xfrm>
            <a:off x="4703807" y="3685166"/>
            <a:ext cx="3978875" cy="20953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4871877"/>
            <a:ext cx="7530124" cy="1200329"/>
          </a:xfrm>
          <a:prstGeom prst="rect">
            <a:avLst/>
          </a:prstGeom>
          <a:solidFill>
            <a:schemeClr val="bg1">
              <a:lumMod val="95000"/>
            </a:schemeClr>
          </a:solidFill>
          <a:ln w="19050">
            <a:solidFill>
              <a:srgbClr val="FF0000"/>
            </a:solidFill>
          </a:ln>
        </p:spPr>
        <p:txBody>
          <a:bodyPr wrap="square" rtlCol="0">
            <a:spAutoFit/>
          </a:bodyPr>
          <a:lstStyle/>
          <a:p>
            <a:r>
              <a:rPr lang="ru-RU" dirty="0" smtClean="0">
                <a:latin typeface="Times New Roman" pitchFamily="18" charset="0"/>
                <a:cs typeface="Times New Roman" pitchFamily="18" charset="0"/>
              </a:rPr>
              <a:t>Безусловно, Петров – прекрасный политик, и у него есть потенциал «на вырост». Однако и он допускает крупные ошибки и просчеты, в том числе и в ходе дебатов 20 июля», - резюмировал главный редактор газеты «Твой выбор» Иван Иванов.</a:t>
            </a:r>
            <a:endParaRPr lang="ru-RU" dirty="0">
              <a:latin typeface="Times New Roman" pitchFamily="18" charset="0"/>
              <a:cs typeface="Times New Roman" pitchFamily="18" charset="0"/>
            </a:endParaRPr>
          </a:p>
        </p:txBody>
      </p:sp>
      <p:pic>
        <p:nvPicPr>
          <p:cNvPr id="6"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sp>
        <p:nvSpPr>
          <p:cNvPr id="5" name="Прямоугольник 4"/>
          <p:cNvSpPr/>
          <p:nvPr/>
        </p:nvSpPr>
        <p:spPr>
          <a:xfrm>
            <a:off x="3929058" y="1071546"/>
            <a:ext cx="4286280" cy="2585323"/>
          </a:xfrm>
          <a:prstGeom prst="rect">
            <a:avLst/>
          </a:prstGeom>
        </p:spPr>
        <p:txBody>
          <a:bodyPr wrap="square">
            <a:spAutoFit/>
          </a:bodyPr>
          <a:lstStyle/>
          <a:p>
            <a:r>
              <a:rPr lang="ru-RU" b="1" dirty="0" smtClean="0">
                <a:latin typeface="Times New Roman" pitchFamily="18" charset="0"/>
                <a:cs typeface="Times New Roman" pitchFamily="18" charset="0"/>
              </a:rPr>
              <a:t>Иркутский эксперт: «Петров выиграл два раунда дебатов, Федоров был убедительнее в третьем»</a:t>
            </a:r>
          </a:p>
          <a:p>
            <a:r>
              <a:rPr lang="ru-RU" dirty="0" smtClean="0">
                <a:latin typeface="Times New Roman" pitchFamily="18" charset="0"/>
                <a:cs typeface="Times New Roman" pitchFamily="18" charset="0"/>
              </a:rPr>
              <a:t>Ряд телеканалов и многие интернет-сайты транслировали вечером 20 июля дебаты в прямом эфире между политиками Петровым и Федоровым, которые претендуют на должность президента России. </a:t>
            </a:r>
          </a:p>
        </p:txBody>
      </p:sp>
      <p:pic>
        <p:nvPicPr>
          <p:cNvPr id="16386" name="Picture 2" descr="40!!!.jpg"/>
          <p:cNvPicPr>
            <a:picLocks noChangeAspect="1" noChangeArrowheads="1"/>
          </p:cNvPicPr>
          <p:nvPr/>
        </p:nvPicPr>
        <p:blipFill>
          <a:blip r:embed="rId3"/>
          <a:srcRect/>
          <a:stretch>
            <a:fillRect/>
          </a:stretch>
        </p:blipFill>
        <p:spPr bwMode="auto">
          <a:xfrm>
            <a:off x="1000100" y="785794"/>
            <a:ext cx="2905125" cy="2905125"/>
          </a:xfrm>
          <a:prstGeom prst="rect">
            <a:avLst/>
          </a:prstGeom>
          <a:noFill/>
        </p:spPr>
      </p:pic>
      <p:sp>
        <p:nvSpPr>
          <p:cNvPr id="7" name="Прямоугольник 6"/>
          <p:cNvSpPr/>
          <p:nvPr/>
        </p:nvSpPr>
        <p:spPr>
          <a:xfrm>
            <a:off x="1071538" y="3643314"/>
            <a:ext cx="7643866" cy="1200329"/>
          </a:xfrm>
          <a:prstGeom prst="rect">
            <a:avLst/>
          </a:prstGeom>
        </p:spPr>
        <p:txBody>
          <a:bodyPr wrap="square">
            <a:spAutoFit/>
          </a:bodyPr>
          <a:lstStyle/>
          <a:p>
            <a:pPr lvl="0"/>
            <a:r>
              <a:rPr lang="ru-RU" dirty="0" smtClean="0">
                <a:solidFill>
                  <a:prstClr val="black"/>
                </a:solidFill>
                <a:latin typeface="Times New Roman" pitchFamily="18" charset="0"/>
                <a:cs typeface="Times New Roman" pitchFamily="18" charset="0"/>
              </a:rPr>
              <a:t>Дебаты в прямом эфире продолжались 1 час 20 минут и состояли из трех раундов: в первом обсуждалась тема коррупции в российской власти, во втором — отношения с Западом, в третьем — ситуация на юго-востоке Украины и в Крыму.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1689643"/>
            <a:ext cx="7180073" cy="1631216"/>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При опубликовании (обнародовании) результатов опросов общественного мнения, связанных с выборами и референдумами, редакции средств массовой информации, граждане и организации, публикующие (</a:t>
            </a:r>
            <a:r>
              <a:rPr lang="ru-RU" sz="2000" dirty="0" err="1" smtClean="0">
                <a:latin typeface="Times New Roman" pitchFamily="18" charset="0"/>
                <a:cs typeface="Times New Roman" pitchFamily="18" charset="0"/>
              </a:rPr>
              <a:t>обнародующие</a:t>
            </a:r>
            <a:r>
              <a:rPr lang="ru-RU" sz="2000" dirty="0" smtClean="0">
                <a:latin typeface="Times New Roman" pitchFamily="18" charset="0"/>
                <a:cs typeface="Times New Roman" pitchFamily="18" charset="0"/>
              </a:rPr>
              <a:t>) эти результаты, </a:t>
            </a:r>
            <a:r>
              <a:rPr lang="ru-RU" sz="2000" b="1" u="sng" dirty="0" smtClean="0">
                <a:latin typeface="Times New Roman" pitchFamily="18" charset="0"/>
                <a:cs typeface="Times New Roman" pitchFamily="18" charset="0"/>
              </a:rPr>
              <a:t>обязаны указывать</a:t>
            </a:r>
            <a:r>
              <a:rPr lang="ru-RU" sz="2000" dirty="0" smtClean="0">
                <a:latin typeface="Times New Roman" pitchFamily="18" charset="0"/>
                <a:cs typeface="Times New Roman" pitchFamily="18" charset="0"/>
              </a:rPr>
              <a:t> (пункт 2 ст. 46):</a:t>
            </a:r>
          </a:p>
        </p:txBody>
      </p:sp>
      <p:sp>
        <p:nvSpPr>
          <p:cNvPr id="4" name="Прямоугольник 3"/>
          <p:cNvSpPr/>
          <p:nvPr/>
        </p:nvSpPr>
        <p:spPr>
          <a:xfrm>
            <a:off x="1104374" y="3326034"/>
            <a:ext cx="7718349" cy="2585323"/>
          </a:xfrm>
          <a:prstGeom prst="rect">
            <a:avLst/>
          </a:prstGeom>
        </p:spPr>
        <p:txBody>
          <a:bodyPr wrap="square">
            <a:spAutoFit/>
          </a:bodyPr>
          <a:lstStyle/>
          <a:p>
            <a:pPr lvl="0" algn="just"/>
            <a:r>
              <a:rPr lang="ru-RU" dirty="0">
                <a:solidFill>
                  <a:prstClr val="black"/>
                </a:solidFill>
                <a:latin typeface="Times New Roman" pitchFamily="18" charset="0"/>
                <a:cs typeface="Times New Roman" pitchFamily="18" charset="0"/>
              </a:rPr>
              <a:t>- организацию, проводившую опрос;</a:t>
            </a:r>
          </a:p>
          <a:p>
            <a:pPr lvl="0" algn="just"/>
            <a:r>
              <a:rPr lang="ru-RU" dirty="0">
                <a:solidFill>
                  <a:prstClr val="black"/>
                </a:solidFill>
                <a:latin typeface="Times New Roman" pitchFamily="18" charset="0"/>
                <a:cs typeface="Times New Roman" pitchFamily="18" charset="0"/>
              </a:rPr>
              <a:t>- время его проведения;</a:t>
            </a:r>
          </a:p>
          <a:p>
            <a:pPr lvl="0" algn="just"/>
            <a:r>
              <a:rPr lang="ru-RU" dirty="0">
                <a:solidFill>
                  <a:prstClr val="black"/>
                </a:solidFill>
                <a:latin typeface="Times New Roman" pitchFamily="18" charset="0"/>
                <a:cs typeface="Times New Roman" pitchFamily="18" charset="0"/>
              </a:rPr>
              <a:t>- число опрошенных (выборку);</a:t>
            </a:r>
          </a:p>
          <a:p>
            <a:pPr lvl="0" algn="just"/>
            <a:r>
              <a:rPr lang="ru-RU" dirty="0">
                <a:solidFill>
                  <a:prstClr val="black"/>
                </a:solidFill>
                <a:latin typeface="Times New Roman" pitchFamily="18" charset="0"/>
                <a:cs typeface="Times New Roman" pitchFamily="18" charset="0"/>
              </a:rPr>
              <a:t>- метод сбора информации;</a:t>
            </a:r>
          </a:p>
          <a:p>
            <a:pPr lvl="0" algn="just"/>
            <a:r>
              <a:rPr lang="ru-RU" dirty="0">
                <a:solidFill>
                  <a:prstClr val="black"/>
                </a:solidFill>
                <a:latin typeface="Times New Roman" pitchFamily="18" charset="0"/>
                <a:cs typeface="Times New Roman" pitchFamily="18" charset="0"/>
              </a:rPr>
              <a:t>- регион, где проводился опрос;</a:t>
            </a:r>
          </a:p>
          <a:p>
            <a:pPr lvl="0" algn="just"/>
            <a:r>
              <a:rPr lang="ru-RU" dirty="0">
                <a:solidFill>
                  <a:prstClr val="black"/>
                </a:solidFill>
                <a:latin typeface="Times New Roman" pitchFamily="18" charset="0"/>
                <a:cs typeface="Times New Roman" pitchFamily="18" charset="0"/>
              </a:rPr>
              <a:t>- точную формулировку вопроса;</a:t>
            </a:r>
          </a:p>
          <a:p>
            <a:pPr lvl="0" algn="just"/>
            <a:r>
              <a:rPr lang="ru-RU" dirty="0" smtClean="0">
                <a:solidFill>
                  <a:prstClr val="black"/>
                </a:solidFill>
                <a:latin typeface="Times New Roman" pitchFamily="18" charset="0"/>
                <a:cs typeface="Times New Roman" pitchFamily="18" charset="0"/>
              </a:rPr>
              <a:t>- статистическую </a:t>
            </a:r>
            <a:r>
              <a:rPr lang="ru-RU" dirty="0">
                <a:solidFill>
                  <a:prstClr val="black"/>
                </a:solidFill>
                <a:latin typeface="Times New Roman" pitchFamily="18" charset="0"/>
                <a:cs typeface="Times New Roman" pitchFamily="18" charset="0"/>
              </a:rPr>
              <a:t>оценку возможной погрешности;</a:t>
            </a:r>
          </a:p>
          <a:p>
            <a:pPr lvl="0" algn="just"/>
            <a:r>
              <a:rPr lang="ru-RU" dirty="0">
                <a:solidFill>
                  <a:prstClr val="black"/>
                </a:solidFill>
                <a:latin typeface="Times New Roman" pitchFamily="18" charset="0"/>
                <a:cs typeface="Times New Roman" pitchFamily="18" charset="0"/>
              </a:rPr>
              <a:t>- лицо (лиц), заказавшее (заказавших) проведение опроса и оплатившее (оплативших) указанную публикацию (обнародование).</a:t>
            </a:r>
          </a:p>
        </p:txBody>
      </p:sp>
      <p:sp>
        <p:nvSpPr>
          <p:cNvPr id="6" name="TextBox 5"/>
          <p:cNvSpPr txBox="1"/>
          <p:nvPr/>
        </p:nvSpPr>
        <p:spPr>
          <a:xfrm>
            <a:off x="738231" y="5903893"/>
            <a:ext cx="8405769"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2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45 </a:t>
            </a:r>
            <a:r>
              <a:rPr lang="ru-RU" sz="140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2 ст. 72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grpSp>
        <p:nvGrpSpPr>
          <p:cNvPr id="8" name="Группа 7"/>
          <p:cNvGrpSpPr/>
          <p:nvPr/>
        </p:nvGrpSpPr>
        <p:grpSpPr>
          <a:xfrm>
            <a:off x="403654" y="0"/>
            <a:ext cx="7858899" cy="1654965"/>
            <a:chOff x="403654" y="0"/>
            <a:chExt cx="7858899" cy="1654965"/>
          </a:xfrm>
        </p:grpSpPr>
        <p:sp>
          <p:nvSpPr>
            <p:cNvPr id="9" name="Прямоугольник 8"/>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10"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pic>
        <p:nvPicPr>
          <p:cNvPr id="12294" name="Picture 6" descr="http://prk-cdod.ru/wp-content/uploads/2014/12/20200616-1024x576.jpg"/>
          <p:cNvPicPr>
            <a:picLocks noChangeAspect="1" noChangeArrowheads="1"/>
          </p:cNvPicPr>
          <p:nvPr/>
        </p:nvPicPr>
        <p:blipFill>
          <a:blip r:embed="rId3" cstate="print"/>
          <a:srcRect t="16478" b="22959"/>
          <a:stretch>
            <a:fillRect/>
          </a:stretch>
        </p:blipFill>
        <p:spPr bwMode="auto">
          <a:xfrm>
            <a:off x="4785239" y="3616136"/>
            <a:ext cx="4111625" cy="14007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12111" y="709428"/>
            <a:ext cx="6919784" cy="5577092"/>
            <a:chOff x="214282" y="870878"/>
            <a:chExt cx="8715436" cy="5577092"/>
          </a:xfrm>
        </p:grpSpPr>
        <p:sp>
          <p:nvSpPr>
            <p:cNvPr id="3" name="Прямоугольник 2"/>
            <p:cNvSpPr/>
            <p:nvPr/>
          </p:nvSpPr>
          <p:spPr>
            <a:xfrm>
              <a:off x="214282" y="870878"/>
              <a:ext cx="871543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smtClean="0">
                  <a:latin typeface="Times New Roman" pitchFamily="18" charset="0"/>
                  <a:cs typeface="Times New Roman" pitchFamily="18" charset="0"/>
                </a:rPr>
                <a:t>«Единая Россия на выборах в Госдуму может набрать 55-58 % голосов. Агентство Интерфакс распространило последние данные Фонда исследования проблем демократии, которые касаются прогноза результатов выборов депутатов Госдумы. Выводы основаны на анализе опросов ВЦИОМ и Фонда общественного мнения. Это данные на начало-середину ноября: </a:t>
              </a:r>
            </a:p>
            <a:p>
              <a:pPr algn="just"/>
              <a:r>
                <a:rPr lang="ru-RU" dirty="0" smtClean="0">
                  <a:latin typeface="Times New Roman" pitchFamily="18" charset="0"/>
                  <a:cs typeface="Times New Roman" pitchFamily="18" charset="0"/>
                </a:rPr>
                <a:t>- Единая Россия набирает от 55 до 58 %; </a:t>
              </a:r>
            </a:p>
            <a:p>
              <a:pPr algn="just"/>
              <a:r>
                <a:rPr lang="ru-RU" dirty="0" smtClean="0">
                  <a:latin typeface="Times New Roman" pitchFamily="18" charset="0"/>
                  <a:cs typeface="Times New Roman" pitchFamily="18" charset="0"/>
                </a:rPr>
                <a:t>- КПРФ -16-19 %;</a:t>
              </a:r>
            </a:p>
            <a:p>
              <a:pPr algn="just"/>
              <a:r>
                <a:rPr lang="ru-RU" dirty="0" smtClean="0">
                  <a:latin typeface="Times New Roman" pitchFamily="18" charset="0"/>
                  <a:cs typeface="Times New Roman" pitchFamily="18" charset="0"/>
                </a:rPr>
                <a:t>- ЛДПР - 10-12%;</a:t>
              </a:r>
            </a:p>
            <a:p>
              <a:pPr algn="just"/>
              <a:r>
                <a:rPr lang="ru-RU" dirty="0" smtClean="0">
                  <a:latin typeface="Times New Roman" pitchFamily="18" charset="0"/>
                  <a:cs typeface="Times New Roman" pitchFamily="18" charset="0"/>
                </a:rPr>
                <a:t>- Справедливая Россия- 6,5- 9,5 %. </a:t>
              </a:r>
            </a:p>
            <a:p>
              <a:pPr algn="just"/>
              <a:r>
                <a:rPr lang="ru-RU" dirty="0" smtClean="0">
                  <a:latin typeface="Times New Roman" pitchFamily="18" charset="0"/>
                  <a:cs typeface="Times New Roman" pitchFamily="18" charset="0"/>
                </a:rPr>
                <a:t>При этом специалисты Фонда просят учитывать неопределившихся избирателей. Таких по подсчетам около 15 %. Часть из них примет решение в день самих выборов или даже в кабине для голосования. Выборы депутатов Госдумы шестого созыва назначены на 4 декабря. В них участвуют все семь политических партий, зарегистрированных Минюстом».</a:t>
              </a:r>
              <a:endParaRPr lang="ru-RU" dirty="0">
                <a:latin typeface="Times New Roman" pitchFamily="18" charset="0"/>
                <a:cs typeface="Times New Roman" pitchFamily="18" charset="0"/>
              </a:endParaRPr>
            </a:p>
          </p:txBody>
        </p:sp>
        <p:pic>
          <p:nvPicPr>
            <p:cNvPr id="4" name="Picture 5" descr="http://belaya-ladya.ru/uploadedFiles/images/758/SMI_o_nas.jpg"/>
            <p:cNvPicPr>
              <a:picLocks noChangeAspect="1" noChangeArrowheads="1"/>
            </p:cNvPicPr>
            <p:nvPr/>
          </p:nvPicPr>
          <p:blipFill>
            <a:blip r:embed="rId2" cstate="print"/>
            <a:srcRect b="13874"/>
            <a:stretch>
              <a:fillRect/>
            </a:stretch>
          </p:blipFill>
          <p:spPr bwMode="auto">
            <a:xfrm>
              <a:off x="214282" y="5406120"/>
              <a:ext cx="6357982" cy="1041850"/>
            </a:xfrm>
            <a:prstGeom prst="rect">
              <a:avLst/>
            </a:prstGeom>
            <a:noFill/>
          </p:spPr>
        </p:pic>
      </p:grpSp>
      <p:pic>
        <p:nvPicPr>
          <p:cNvPr id="7"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herkesskportal.ru/assets/images_cache/742b4e2464c2841e4a143254f8eba76c.jpg"/>
          <p:cNvPicPr>
            <a:picLocks noChangeAspect="1" noChangeArrowheads="1"/>
          </p:cNvPicPr>
          <p:nvPr/>
        </p:nvPicPr>
        <p:blipFill>
          <a:blip r:embed="rId2" cstate="print"/>
          <a:srcRect t="22767" b="23034"/>
          <a:stretch>
            <a:fillRect/>
          </a:stretch>
        </p:blipFill>
        <p:spPr bwMode="auto">
          <a:xfrm>
            <a:off x="1115036" y="4382526"/>
            <a:ext cx="4407819" cy="1194487"/>
          </a:xfrm>
          <a:prstGeom prst="rect">
            <a:avLst/>
          </a:prstGeom>
          <a:noFill/>
        </p:spPr>
      </p:pic>
      <p:sp>
        <p:nvSpPr>
          <p:cNvPr id="2" name="Прямоугольник 1"/>
          <p:cNvSpPr/>
          <p:nvPr/>
        </p:nvSpPr>
        <p:spPr>
          <a:xfrm>
            <a:off x="980303" y="1737401"/>
            <a:ext cx="7208108" cy="2431435"/>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900" dirty="0" smtClean="0">
                <a:latin typeface="Times New Roman" pitchFamily="18" charset="0"/>
                <a:cs typeface="Times New Roman" pitchFamily="18" charset="0"/>
              </a:rPr>
              <a:t>В течение </a:t>
            </a:r>
            <a:r>
              <a:rPr lang="ru-RU" sz="1900" b="1" dirty="0" smtClean="0">
                <a:latin typeface="Times New Roman" pitchFamily="18" charset="0"/>
                <a:cs typeface="Times New Roman" pitchFamily="18" charset="0"/>
              </a:rPr>
              <a:t>пяти дней до дня голосования</a:t>
            </a:r>
            <a:r>
              <a:rPr lang="ru-RU" sz="1900" dirty="0" smtClean="0">
                <a:latin typeface="Times New Roman" pitchFamily="18" charset="0"/>
                <a:cs typeface="Times New Roman" pitchFamily="18" charset="0"/>
              </a:rPr>
              <a:t>, а также </a:t>
            </a:r>
            <a:r>
              <a:rPr lang="ru-RU" sz="1900" b="1" dirty="0" smtClean="0">
                <a:latin typeface="Times New Roman" pitchFamily="18" charset="0"/>
                <a:cs typeface="Times New Roman" pitchFamily="18" charset="0"/>
              </a:rPr>
              <a:t>в день голосования </a:t>
            </a:r>
            <a:r>
              <a:rPr lang="ru-RU" sz="1900" b="1" u="sng" dirty="0" smtClean="0">
                <a:solidFill>
                  <a:srgbClr val="FF0000"/>
                </a:solidFill>
                <a:latin typeface="Times New Roman" pitchFamily="18" charset="0"/>
                <a:cs typeface="Times New Roman" pitchFamily="18" charset="0"/>
              </a:rPr>
              <a:t>запрещается</a:t>
            </a:r>
            <a:r>
              <a:rPr lang="ru-RU" sz="1900" dirty="0" smtClean="0">
                <a:latin typeface="Times New Roman" pitchFamily="18" charset="0"/>
                <a:cs typeface="Times New Roman" pitchFamily="18" charset="0"/>
              </a:rPr>
              <a:t> опубликование (обнародование) результатов опросов общественного мнения, прогнозов результатов выборов и референдумов, иных исследований, связанных с проводимыми выборами и референдумами, в том числе их размещение в информационно-телекоммуникационных сетях, доступ к которым не ограничен определенным кругом лиц (включая сеть "Интернет") </a:t>
            </a:r>
            <a:r>
              <a:rPr lang="ru-RU" sz="1900" b="1" dirty="0" smtClean="0">
                <a:latin typeface="Times New Roman" pitchFamily="18" charset="0"/>
                <a:cs typeface="Times New Roman" pitchFamily="18" charset="0"/>
              </a:rPr>
              <a:t>(пункт 3 ст. 46).</a:t>
            </a:r>
            <a:endParaRPr lang="ru-RU" sz="1900" b="1" dirty="0">
              <a:latin typeface="Times New Roman" pitchFamily="18" charset="0"/>
              <a:cs typeface="Times New Roman" pitchFamily="18" charset="0"/>
            </a:endParaRPr>
          </a:p>
        </p:txBody>
      </p:sp>
      <p:sp>
        <p:nvSpPr>
          <p:cNvPr id="4" name="TextBox 3"/>
          <p:cNvSpPr txBox="1"/>
          <p:nvPr/>
        </p:nvSpPr>
        <p:spPr>
          <a:xfrm>
            <a:off x="716692" y="5903893"/>
            <a:ext cx="8427307"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3 </a:t>
            </a:r>
            <a:r>
              <a:rPr lang="ru-RU" sz="1400" i="1" dirty="0">
                <a:latin typeface="Times New Roman" pitchFamily="18" charset="0"/>
                <a:cs typeface="Times New Roman" pitchFamily="18" charset="0"/>
              </a:rPr>
              <a:t>ст. 45 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3 ст. 72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pic>
        <p:nvPicPr>
          <p:cNvPr id="5" name="Picture 6" descr="http://prizyv.tv/wp-content/uploads/2017/01/questionario-matita-rossa.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354563" y="3090901"/>
            <a:ext cx="3789437" cy="2524060"/>
          </a:xfrm>
          <a:prstGeom prst="rect">
            <a:avLst/>
          </a:prstGeom>
          <a:noFill/>
        </p:spPr>
      </p:pic>
      <p:grpSp>
        <p:nvGrpSpPr>
          <p:cNvPr id="8" name="Группа 7"/>
          <p:cNvGrpSpPr/>
          <p:nvPr/>
        </p:nvGrpSpPr>
        <p:grpSpPr>
          <a:xfrm>
            <a:off x="403654" y="0"/>
            <a:ext cx="7858899" cy="1654965"/>
            <a:chOff x="403654" y="0"/>
            <a:chExt cx="7858899" cy="1654965"/>
          </a:xfrm>
        </p:grpSpPr>
        <p:sp>
          <p:nvSpPr>
            <p:cNvPr id="9" name="Прямоугольник 8"/>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10" name="Picture 2" descr="https://www.tambov.ru/images/news/2020-02/1559636735_nadz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nvGrpSpPr>
          <p:cNvPr id="15" name="Группа 14"/>
          <p:cNvGrpSpPr/>
          <p:nvPr/>
        </p:nvGrpSpPr>
        <p:grpSpPr>
          <a:xfrm>
            <a:off x="1169772" y="2183027"/>
            <a:ext cx="6886833" cy="4674973"/>
            <a:chOff x="1070919" y="2529016"/>
            <a:chExt cx="6021859" cy="4226010"/>
          </a:xfrm>
        </p:grpSpPr>
        <p:grpSp>
          <p:nvGrpSpPr>
            <p:cNvPr id="7" name="Группа 6"/>
            <p:cNvGrpSpPr/>
            <p:nvPr/>
          </p:nvGrpSpPr>
          <p:grpSpPr>
            <a:xfrm>
              <a:off x="1070919" y="2529016"/>
              <a:ext cx="6021859" cy="4226010"/>
              <a:chOff x="290668" y="597656"/>
              <a:chExt cx="4940359" cy="3348268"/>
            </a:xfrm>
          </p:grpSpPr>
          <p:pic>
            <p:nvPicPr>
              <p:cNvPr id="9218" name="Picture 2" descr="https://printfiles.ru/files/uploads/raspechatat/kalendar-2020-po-mesyatsam/09-sentyabr-2020.jpg"/>
              <p:cNvPicPr>
                <a:picLocks noChangeAspect="1" noChangeArrowheads="1"/>
              </p:cNvPicPr>
              <p:nvPr/>
            </p:nvPicPr>
            <p:blipFill>
              <a:blip r:embed="rId3" cstate="print"/>
              <a:srcRect b="4144"/>
              <a:stretch>
                <a:fillRect/>
              </a:stretch>
            </p:blipFill>
            <p:spPr bwMode="auto">
              <a:xfrm>
                <a:off x="290668" y="597656"/>
                <a:ext cx="4940359" cy="3348268"/>
              </a:xfrm>
              <a:prstGeom prst="rect">
                <a:avLst/>
              </a:prstGeom>
              <a:noFill/>
            </p:spPr>
          </p:pic>
          <p:sp>
            <p:nvSpPr>
              <p:cNvPr id="6" name="Прямоугольник 5"/>
              <p:cNvSpPr/>
              <p:nvPr/>
            </p:nvSpPr>
            <p:spPr>
              <a:xfrm>
                <a:off x="4456670" y="3542270"/>
                <a:ext cx="601362" cy="337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9" name="Прямая соединительная линия 8"/>
            <p:cNvCxnSpPr/>
            <p:nvPr/>
          </p:nvCxnSpPr>
          <p:spPr>
            <a:xfrm>
              <a:off x="6120713" y="4621426"/>
              <a:ext cx="74964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298357" y="4184822"/>
              <a:ext cx="4604951" cy="576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922637" y="595862"/>
            <a:ext cx="7339914" cy="1477328"/>
          </a:xfrm>
          <a:prstGeom prst="rect">
            <a:avLst/>
          </a:prstGeom>
        </p:spPr>
        <p:txBody>
          <a:bodyPr wrap="square">
            <a:spAutoFit/>
          </a:bodyPr>
          <a:lstStyle/>
          <a:p>
            <a:pPr algn="ctr"/>
            <a:r>
              <a:rPr lang="ru-RU" i="1" dirty="0" smtClean="0">
                <a:latin typeface="Times New Roman" pitchFamily="18" charset="0"/>
                <a:cs typeface="Times New Roman" pitchFamily="18" charset="0"/>
              </a:rPr>
              <a:t>Напомним, по предварительным данным ВЦИОМ, за Единую Россию готовы отдать свои голоса  48,5% россиян, за КПРФ – 19,8 %, за Справедливую Россию – 12,8 %, а за ЛДПР – 11,42 %. Остальные три партии – Яблоко, Правое дело и Патриоты России – не набирают нужного количества голосов и не преодолевают процентный барьер.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6119" y="5882732"/>
            <a:ext cx="8377881"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6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46 </a:t>
            </a:r>
            <a:r>
              <a:rPr lang="ru-RU" sz="140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5 ст. 72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sp>
        <p:nvSpPr>
          <p:cNvPr id="5" name="Прямоугольник 4"/>
          <p:cNvSpPr/>
          <p:nvPr/>
        </p:nvSpPr>
        <p:spPr>
          <a:xfrm>
            <a:off x="972163" y="1700714"/>
            <a:ext cx="7158583" cy="2139047"/>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sz="1900" dirty="0" smtClean="0">
                <a:latin typeface="Times New Roman" pitchFamily="18" charset="0"/>
                <a:cs typeface="Times New Roman" pitchFamily="18" charset="0"/>
              </a:rPr>
              <a:t>В периодических печатных изданиях, </a:t>
            </a:r>
            <a:r>
              <a:rPr lang="ru-RU" sz="1900" b="1" u="sng" dirty="0" smtClean="0">
                <a:latin typeface="Times New Roman" pitchFamily="18" charset="0"/>
                <a:cs typeface="Times New Roman" pitchFamily="18" charset="0"/>
              </a:rPr>
              <a:t>учрежденных органами государственной власти, органами местного самоуправления</a:t>
            </a:r>
            <a:r>
              <a:rPr lang="ru-RU" sz="1900" dirty="0" smtClean="0">
                <a:latin typeface="Times New Roman" pitchFamily="18" charset="0"/>
                <a:cs typeface="Times New Roman" pitchFamily="18" charset="0"/>
              </a:rPr>
              <a:t> исключительно для опубликования их официальных материалов и сообщений, нормативных правовых и иных актов </a:t>
            </a:r>
            <a:r>
              <a:rPr lang="ru-RU" sz="1900" b="1" u="sng" dirty="0" smtClean="0">
                <a:solidFill>
                  <a:srgbClr val="FF0000"/>
                </a:solidFill>
                <a:latin typeface="Times New Roman" pitchFamily="18" charset="0"/>
                <a:cs typeface="Times New Roman" pitchFamily="18" charset="0"/>
              </a:rPr>
              <a:t>не могут</a:t>
            </a:r>
            <a:r>
              <a:rPr lang="ru-RU" sz="1900" b="1" dirty="0" smtClean="0">
                <a:solidFill>
                  <a:srgbClr val="FF0000"/>
                </a:solidFill>
                <a:latin typeface="Times New Roman" pitchFamily="18" charset="0"/>
                <a:cs typeface="Times New Roman" pitchFamily="18" charset="0"/>
              </a:rPr>
              <a:t> </a:t>
            </a:r>
            <a:r>
              <a:rPr lang="ru-RU" sz="1900" dirty="0" smtClean="0">
                <a:solidFill>
                  <a:prstClr val="black"/>
                </a:solidFill>
                <a:latin typeface="Times New Roman" pitchFamily="18" charset="0"/>
                <a:cs typeface="Times New Roman" pitchFamily="18" charset="0"/>
              </a:rPr>
              <a:t>публиковаться агитационные материалы, а также редакционные материалы, освещающие деятельность кандидатов, избирательных объединений (пункт 6 ст. 47).</a:t>
            </a:r>
            <a:endParaRPr lang="ru-RU" sz="1900" b="1" dirty="0">
              <a:latin typeface="Times New Roman" pitchFamily="18" charset="0"/>
              <a:cs typeface="Times New Roman" pitchFamily="18" charset="0"/>
            </a:endParaRPr>
          </a:p>
        </p:txBody>
      </p:sp>
      <p:grpSp>
        <p:nvGrpSpPr>
          <p:cNvPr id="11" name="Группа 10"/>
          <p:cNvGrpSpPr/>
          <p:nvPr/>
        </p:nvGrpSpPr>
        <p:grpSpPr>
          <a:xfrm>
            <a:off x="403654" y="0"/>
            <a:ext cx="7858899" cy="1654965"/>
            <a:chOff x="403654" y="0"/>
            <a:chExt cx="7858899" cy="1654965"/>
          </a:xfrm>
        </p:grpSpPr>
        <p:sp>
          <p:nvSpPr>
            <p:cNvPr id="12" name="Прямоугольник 11"/>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13" name="Picture 2" descr="https://www.tambov.ru/images/news/2020-02/1559636735_nadz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grpSp>
        <p:nvGrpSpPr>
          <p:cNvPr id="3" name="Группа 2"/>
          <p:cNvGrpSpPr/>
          <p:nvPr/>
        </p:nvGrpSpPr>
        <p:grpSpPr>
          <a:xfrm>
            <a:off x="972065" y="3993160"/>
            <a:ext cx="7982465" cy="1847467"/>
            <a:chOff x="972065" y="3993160"/>
            <a:chExt cx="7982465" cy="1847467"/>
          </a:xfrm>
        </p:grpSpPr>
        <p:grpSp>
          <p:nvGrpSpPr>
            <p:cNvPr id="23" name="Группа 22"/>
            <p:cNvGrpSpPr/>
            <p:nvPr/>
          </p:nvGrpSpPr>
          <p:grpSpPr>
            <a:xfrm>
              <a:off x="972065" y="3993160"/>
              <a:ext cx="7982465" cy="1847467"/>
              <a:chOff x="972065" y="3993160"/>
              <a:chExt cx="7982465" cy="1847467"/>
            </a:xfrm>
          </p:grpSpPr>
          <p:pic>
            <p:nvPicPr>
              <p:cNvPr id="8195" name="Picture 3" descr="C:\Users\Senina\Desktop\Рисунок1.png"/>
              <p:cNvPicPr>
                <a:picLocks noChangeAspect="1" noChangeArrowheads="1"/>
              </p:cNvPicPr>
              <p:nvPr/>
            </p:nvPicPr>
            <p:blipFill>
              <a:blip r:embed="rId3" cstate="print"/>
              <a:srcRect l="25350" t="24787" r="40146" b="61079"/>
              <a:stretch>
                <a:fillRect/>
              </a:stretch>
            </p:blipFill>
            <p:spPr bwMode="auto">
              <a:xfrm>
                <a:off x="1145058" y="4023375"/>
                <a:ext cx="7702380" cy="1776063"/>
              </a:xfrm>
              <a:prstGeom prst="rect">
                <a:avLst/>
              </a:prstGeom>
              <a:noFill/>
            </p:spPr>
          </p:pic>
          <p:cxnSp>
            <p:nvCxnSpPr>
              <p:cNvPr id="18" name="Прямая соединительная линия 17"/>
              <p:cNvCxnSpPr/>
              <p:nvPr/>
            </p:nvCxnSpPr>
            <p:spPr>
              <a:xfrm>
                <a:off x="1037968" y="4011827"/>
                <a:ext cx="7916562" cy="17876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972065" y="3993160"/>
                <a:ext cx="7970600" cy="18474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1145058" y="4509120"/>
              <a:ext cx="6548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876" y="1651290"/>
            <a:ext cx="7133869" cy="1261884"/>
          </a:xfrm>
          <a:prstGeom prst="rect">
            <a:avLst/>
          </a:prstGeom>
          <a:noFill/>
          <a:ln w="38100">
            <a:solidFill>
              <a:srgbClr val="FF0000"/>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900" dirty="0" smtClean="0">
                <a:latin typeface="Times New Roman" pitchFamily="18" charset="0"/>
                <a:cs typeface="Times New Roman" pitchFamily="18" charset="0"/>
              </a:rPr>
              <a:t>Использование </a:t>
            </a:r>
            <a:r>
              <a:rPr lang="ru-RU" sz="1900" b="1" dirty="0" smtClean="0">
                <a:latin typeface="Times New Roman" pitchFamily="18" charset="0"/>
                <a:cs typeface="Times New Roman" pitchFamily="18" charset="0"/>
              </a:rPr>
              <a:t>в агитационных материалах </a:t>
            </a:r>
            <a:r>
              <a:rPr lang="ru-RU" sz="1900" b="1" u="sng" dirty="0" smtClean="0">
                <a:latin typeface="Times New Roman" pitchFamily="18" charset="0"/>
                <a:cs typeface="Times New Roman" pitchFamily="18" charset="0"/>
              </a:rPr>
              <a:t>высказываний</a:t>
            </a:r>
            <a:r>
              <a:rPr lang="ru-RU" sz="1900" b="1"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физического лица о кандидате, об избирательном объединении </a:t>
            </a:r>
            <a:r>
              <a:rPr lang="ru-RU" sz="1900" b="1" u="sng" dirty="0" smtClean="0">
                <a:solidFill>
                  <a:srgbClr val="FF0000"/>
                </a:solidFill>
                <a:latin typeface="Times New Roman" pitchFamily="18" charset="0"/>
                <a:cs typeface="Times New Roman" pitchFamily="18" charset="0"/>
              </a:rPr>
              <a:t>допускается</a:t>
            </a:r>
            <a:r>
              <a:rPr lang="ru-RU" sz="1900" dirty="0" smtClean="0">
                <a:latin typeface="Times New Roman" pitchFamily="18" charset="0"/>
                <a:cs typeface="Times New Roman" pitchFamily="18" charset="0"/>
              </a:rPr>
              <a:t> </a:t>
            </a:r>
            <a:r>
              <a:rPr lang="ru-RU" sz="1900" b="1" u="sng" dirty="0" smtClean="0">
                <a:latin typeface="Times New Roman" pitchFamily="18" charset="0"/>
                <a:cs typeface="Times New Roman" pitchFamily="18" charset="0"/>
              </a:rPr>
              <a:t>только с письменного согласия данного физического лица </a:t>
            </a:r>
            <a:r>
              <a:rPr lang="ru-RU" sz="1900" b="1" dirty="0" smtClean="0">
                <a:latin typeface="Times New Roman" pitchFamily="18" charset="0"/>
                <a:cs typeface="Times New Roman" pitchFamily="18" charset="0"/>
              </a:rPr>
              <a:t>(пункт 9 ст. 48).</a:t>
            </a:r>
          </a:p>
        </p:txBody>
      </p:sp>
      <p:pic>
        <p:nvPicPr>
          <p:cNvPr id="3" name="Picture 2" descr="https://sdelka.guru/wp-content/uploads/2018/02/kak-privatizirovat-kvartiru-esli-soglasny-ne-vse-propisannye4-e1518876709758.jpeg"/>
          <p:cNvPicPr>
            <a:picLocks noChangeAspect="1" noChangeArrowheads="1"/>
          </p:cNvPicPr>
          <p:nvPr/>
        </p:nvPicPr>
        <p:blipFill>
          <a:blip r:embed="rId2" cstate="print"/>
          <a:srcRect/>
          <a:stretch>
            <a:fillRect/>
          </a:stretch>
        </p:blipFill>
        <p:spPr bwMode="auto">
          <a:xfrm>
            <a:off x="5878654" y="3196281"/>
            <a:ext cx="3127638" cy="2161545"/>
          </a:xfrm>
          <a:prstGeom prst="rect">
            <a:avLst/>
          </a:prstGeom>
          <a:ln>
            <a:noFill/>
          </a:ln>
          <a:effectLst>
            <a:softEdge rad="112500"/>
          </a:effectLst>
        </p:spPr>
      </p:pic>
      <p:sp>
        <p:nvSpPr>
          <p:cNvPr id="5" name="TextBox 4"/>
          <p:cNvSpPr txBox="1"/>
          <p:nvPr/>
        </p:nvSpPr>
        <p:spPr>
          <a:xfrm>
            <a:off x="733168" y="5903893"/>
            <a:ext cx="8410832" cy="954107"/>
          </a:xfrm>
          <a:prstGeom prst="rect">
            <a:avLst/>
          </a:prstGeom>
          <a:noFill/>
        </p:spPr>
        <p:txBody>
          <a:bodyPr wrap="square" rtlCol="0">
            <a:spAutoFit/>
          </a:bodyPr>
          <a:lstStyle/>
          <a:p>
            <a:pPr algn="just"/>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10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47 </a:t>
            </a:r>
            <a:r>
              <a:rPr lang="ru-RU" sz="1400" i="1" dirty="0">
                <a:latin typeface="Times New Roman" pitchFamily="18" charset="0"/>
                <a:cs typeface="Times New Roman" pitchFamily="18" charset="0"/>
              </a:rPr>
              <a:t>закона Иркутской области от 25.06.2012 №54-ОЗ «О выборах Губернатора Иркутской области»</a:t>
            </a:r>
          </a:p>
          <a:p>
            <a:pPr algn="just"/>
            <a:r>
              <a:rPr lang="ru-RU" sz="1400" i="1" dirty="0" smtClean="0">
                <a:latin typeface="Times New Roman" pitchFamily="18" charset="0"/>
                <a:cs typeface="Times New Roman" pitchFamily="18" charset="0"/>
              </a:rPr>
              <a:t>*ч. 10 ст. 74 закона Иркутской области от 11.11.2011 года № 116-оз «О муниципальных выборах в Иркутской области»</a:t>
            </a:r>
            <a:endParaRPr lang="ru-RU" sz="1400" i="1" dirty="0">
              <a:latin typeface="Times New Roman" pitchFamily="18" charset="0"/>
              <a:cs typeface="Times New Roman" pitchFamily="18" charset="0"/>
            </a:endParaRPr>
          </a:p>
        </p:txBody>
      </p:sp>
      <p:grpSp>
        <p:nvGrpSpPr>
          <p:cNvPr id="7" name="Группа 6"/>
          <p:cNvGrpSpPr/>
          <p:nvPr/>
        </p:nvGrpSpPr>
        <p:grpSpPr>
          <a:xfrm>
            <a:off x="403654" y="0"/>
            <a:ext cx="7858899" cy="1654965"/>
            <a:chOff x="403654" y="0"/>
            <a:chExt cx="7858899" cy="1654965"/>
          </a:xfrm>
        </p:grpSpPr>
        <p:sp>
          <p:nvSpPr>
            <p:cNvPr id="8" name="Прямоугольник 7"/>
            <p:cNvSpPr/>
            <p:nvPr/>
          </p:nvSpPr>
          <p:spPr>
            <a:xfrm>
              <a:off x="667267" y="593136"/>
              <a:ext cx="7595286" cy="1061829"/>
            </a:xfrm>
            <a:prstGeom prst="rect">
              <a:avLst/>
            </a:prstGeom>
          </p:spPr>
          <p:txBody>
            <a:bodyPr wrap="square">
              <a:spAutoFit/>
            </a:bodyPr>
            <a:lstStyle/>
            <a:p>
              <a:pPr algn="ctr"/>
              <a:r>
                <a:rPr lang="ru-RU" sz="2100" b="1" dirty="0" smtClean="0">
                  <a:solidFill>
                    <a:schemeClr val="accent1">
                      <a:lumMod val="75000"/>
                    </a:schemeClr>
                  </a:solidFill>
                  <a:latin typeface="Times New Roman" pitchFamily="18" charset="0"/>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9" name="Picture 2" descr="https://www.tambov.ru/images/news/2020-02/1559636735_nadz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54" y="0"/>
              <a:ext cx="2792489" cy="702512"/>
            </a:xfrm>
            <a:prstGeom prst="rect">
              <a:avLst/>
            </a:prstGeom>
            <a:noFill/>
          </p:spPr>
        </p:pic>
      </p:grpSp>
      <p:sp>
        <p:nvSpPr>
          <p:cNvPr id="11" name="TextBox 10"/>
          <p:cNvSpPr txBox="1"/>
          <p:nvPr/>
        </p:nvSpPr>
        <p:spPr>
          <a:xfrm>
            <a:off x="1000100" y="3062631"/>
            <a:ext cx="4857784" cy="27238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900" b="1" dirty="0" smtClean="0">
                <a:latin typeface="Times New Roman" pitchFamily="18" charset="0"/>
                <a:cs typeface="Times New Roman" pitchFamily="18" charset="0"/>
              </a:rPr>
              <a:t>Пример согласия</a:t>
            </a:r>
          </a:p>
          <a:p>
            <a:pPr algn="ctr"/>
            <a:r>
              <a:rPr lang="ru-RU" sz="1900" dirty="0" smtClean="0">
                <a:latin typeface="Times New Roman" pitchFamily="18" charset="0"/>
                <a:cs typeface="Times New Roman" pitchFamily="18" charset="0"/>
              </a:rPr>
              <a:t>«Я, гражданин Российской Федерации, Иванов Иван Иванович, даю согласие на использование моих высказываний во всех агитационных материалах Всероссийской политической партии «ЕДИНАЯ РОССИЯ» на весь период избирательной кампании по выборам Губернатора Иркутской области, назначенным на 13 сентября 2020 года».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1807</Words>
  <Application>Microsoft Office PowerPoint</Application>
  <PresentationFormat>Экран (4:3)</PresentationFormat>
  <Paragraphs>83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Участие СМИ в информационном обеспечении выборов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Участие СМИ в информационном обеспечении выборов</dc:title>
  <dc:creator>123</dc:creator>
  <cp:lastModifiedBy>senina</cp:lastModifiedBy>
  <cp:revision>12</cp:revision>
  <dcterms:modified xsi:type="dcterms:W3CDTF">2020-08-03T03:41:28Z</dcterms:modified>
</cp:coreProperties>
</file>