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  <p:sldMasterId id="2147486180" r:id="rId6"/>
  </p:sldMasterIdLst>
  <p:notesMasterIdLst>
    <p:notesMasterId r:id="rId31"/>
  </p:notesMasterIdLst>
  <p:handoutMasterIdLst>
    <p:handoutMasterId r:id="rId32"/>
  </p:handoutMasterIdLst>
  <p:sldIdLst>
    <p:sldId id="256" r:id="rId7"/>
    <p:sldId id="260" r:id="rId8"/>
    <p:sldId id="376" r:id="rId9"/>
    <p:sldId id="335" r:id="rId10"/>
    <p:sldId id="301" r:id="rId11"/>
    <p:sldId id="361" r:id="rId12"/>
    <p:sldId id="378" r:id="rId13"/>
    <p:sldId id="371" r:id="rId14"/>
    <p:sldId id="372" r:id="rId15"/>
    <p:sldId id="373" r:id="rId16"/>
    <p:sldId id="374" r:id="rId17"/>
    <p:sldId id="381" r:id="rId18"/>
    <p:sldId id="294" r:id="rId19"/>
    <p:sldId id="377" r:id="rId20"/>
    <p:sldId id="343" r:id="rId21"/>
    <p:sldId id="384" r:id="rId22"/>
    <p:sldId id="385" r:id="rId23"/>
    <p:sldId id="386" r:id="rId24"/>
    <p:sldId id="387" r:id="rId25"/>
    <p:sldId id="388" r:id="rId26"/>
    <p:sldId id="383" r:id="rId27"/>
    <p:sldId id="323" r:id="rId28"/>
    <p:sldId id="389" r:id="rId29"/>
    <p:sldId id="280" r:id="rId30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7F4"/>
    <a:srgbClr val="ECECEC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157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38A2-8373-41CD-95BA-84E5CE9C7E5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007B6B4-C1EE-4533-A408-00308E82F564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Избыточность запрашиваемых документов, содержащие ПД граждан в рамках осуществления деятельности, полномочий. </a:t>
          </a:r>
          <a:br>
            <a:rPr lang="ru-RU" altLang="ru-RU" sz="1800" b="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</a:br>
          <a:r>
            <a:rPr lang="ru-RU" altLang="ru-RU" sz="1800" b="0" i="1" dirty="0" smtClean="0">
              <a:solidFill>
                <a:srgbClr val="C00000"/>
              </a:solidFill>
              <a:latin typeface="Constantia" panose="02030602050306030303" pitchFamily="18" charset="0"/>
              <a:cs typeface="Arial" pitchFamily="34" charset="0"/>
            </a:rPr>
            <a:t>Обрабатываемые ПД не должны быть избыточными по отношению к заявленным целям их обработки! </a:t>
          </a:r>
          <a:r>
            <a:rPr lang="ru-RU" altLang="ru-RU" sz="1400" b="0" i="1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(запрос </a:t>
          </a:r>
          <a:r>
            <a:rPr lang="ru-RU" sz="1400" i="1" dirty="0" smtClean="0">
              <a:solidFill>
                <a:srgbClr val="FF0000"/>
              </a:solidFill>
              <a:latin typeface="Constantia" panose="02030602050306030303" pitchFamily="18" charset="0"/>
            </a:rPr>
            <a:t>материальных носителей - ИНН, СНИЛС, свидетельство о государственной регистрации права, согласие на обработку персональных данных) </a:t>
          </a:r>
          <a:endParaRPr lang="ru-RU" sz="1400" b="0" i="1" dirty="0">
            <a:solidFill>
              <a:srgbClr val="FF0000"/>
            </a:solidFill>
            <a:latin typeface="Constantia" panose="02030602050306030303" pitchFamily="18" charset="0"/>
            <a:cs typeface="Arial" pitchFamily="34" charset="0"/>
          </a:endParaRPr>
        </a:p>
      </dgm:t>
    </dgm:pt>
    <dgm:pt modelId="{F7F1E50A-363D-4BCF-AA35-15B07F73FDCC}" type="parTrans" cxnId="{034AAF5E-2745-4107-BD67-7471CED840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2F0500-B356-4B7B-814E-A2DFF16C36BB}" type="sibTrans" cxnId="{034AAF5E-2745-4107-BD67-7471CED840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AC0F21-C7FC-407C-8F00-4E9605FC09CA}">
      <dgm:prSet phldrT="[Текст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altLang="ru-RU" sz="1800" b="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Не соответствие целей обработки ПД от конкретных, заранее определенным и законным целям. </a:t>
          </a:r>
        </a:p>
        <a:p>
          <a:pPr algn="just">
            <a:spcAft>
              <a:spcPts val="0"/>
            </a:spcAft>
          </a:pPr>
          <a:r>
            <a:rPr lang="ru-RU" altLang="ru-RU" sz="1800" b="0" i="1" dirty="0" smtClean="0">
              <a:solidFill>
                <a:srgbClr val="C00000"/>
              </a:solidFill>
              <a:latin typeface="Constantia" panose="02030602050306030303" pitchFamily="18" charset="0"/>
              <a:cs typeface="Arial" pitchFamily="34" charset="0"/>
            </a:rPr>
            <a:t>Содержание и объем обрабатываемых ПД должны соответствовать заявленным целям! </a:t>
          </a:r>
          <a:r>
            <a:rPr lang="ru-RU" altLang="ru-RU" sz="1800" b="0" i="1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(</a:t>
          </a:r>
          <a:r>
            <a:rPr lang="ru-RU" sz="1500" i="1" dirty="0" smtClean="0">
              <a:solidFill>
                <a:srgbClr val="FF0000"/>
              </a:solidFill>
              <a:latin typeface="Constantia" panose="02030602050306030303" pitchFamily="18" charset="0"/>
            </a:rPr>
            <a:t>указание в личном листке по учету кадров персональных данных родственников в объеме фамилии, имени, отчества, даты, месяца, года рождения, номера телефона в отсутствие согласий субъектов персональных данных</a:t>
          </a:r>
          <a:r>
            <a:rPr lang="en-US" sz="1500" i="1" dirty="0" smtClean="0">
              <a:solidFill>
                <a:srgbClr val="FF0000"/>
              </a:solidFill>
              <a:latin typeface="Constantia" panose="02030602050306030303" pitchFamily="18" charset="0"/>
            </a:rPr>
            <a:t>)</a:t>
          </a:r>
          <a:endParaRPr lang="ru-RU" sz="1500" b="0" i="1" dirty="0">
            <a:solidFill>
              <a:srgbClr val="FF0000"/>
            </a:solidFill>
            <a:latin typeface="Constantia" panose="02030602050306030303" pitchFamily="18" charset="0"/>
            <a:cs typeface="Arial" pitchFamily="34" charset="0"/>
          </a:endParaRPr>
        </a:p>
      </dgm:t>
    </dgm:pt>
    <dgm:pt modelId="{B21C9C92-E8ED-4261-AFCD-8CBE897363C7}" type="parTrans" cxnId="{0610CC48-4094-4766-8AA8-C253B1F960FD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61CFC3-D00C-404A-A298-D26E934C80DF}" type="sibTrans" cxnId="{0610CC48-4094-4766-8AA8-C253B1F960FD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72B9C8-B8AE-4B27-BDD9-84F19D400941}">
      <dgm:prSet phldrT="[Текст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altLang="ru-RU" sz="1800" b="0" i="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Распространение персональных данных без согласия или в отсутствие правовых оснований, предусмотренных законодательством РФ.</a:t>
          </a:r>
        </a:p>
        <a:p>
          <a:pPr algn="just">
            <a:spcAft>
              <a:spcPts val="0"/>
            </a:spcAft>
          </a:pPr>
          <a:r>
            <a:rPr lang="ru-RU" altLang="ru-RU" sz="1800" b="0" i="1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Оператор, осуществляющий и (или) организующий обработку персональных данных, в соответствии с ФЗ «О персональных данных»  самостоятельно оценивает наличие, предусмотренных законодательством оснований для передачи персональных данных (</a:t>
          </a:r>
          <a:r>
            <a:rPr lang="ru-RU" altLang="ru-RU" sz="1400" b="0" i="1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размещение сведений о задолженности с указанием номера квартиры, фамилии, имени, отчества в местах общего доступа</a:t>
          </a:r>
          <a:r>
            <a:rPr lang="ru-RU" altLang="ru-RU" sz="1800" b="0" i="1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)</a:t>
          </a:r>
          <a:endParaRPr lang="ru-RU" sz="1800" b="0" i="1" dirty="0">
            <a:solidFill>
              <a:srgbClr val="C00000"/>
            </a:solidFill>
            <a:latin typeface="Constantia" panose="02030602050306030303" pitchFamily="18" charset="0"/>
            <a:cs typeface="Arial" pitchFamily="34" charset="0"/>
          </a:endParaRPr>
        </a:p>
      </dgm:t>
    </dgm:pt>
    <dgm:pt modelId="{A55FA258-1C28-4A40-BE58-B558F10DFADA}" type="parTrans" cxnId="{FF3878BE-9178-4CD5-A3B3-687BA71D9A2A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815B39-DAC8-4485-804E-B75D6895C710}" type="sibTrans" cxnId="{FF3878BE-9178-4CD5-A3B3-687BA71D9A2A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37FB26-3B09-4CE7-B7B6-7B595FA77B48}" type="pres">
      <dgm:prSet presAssocID="{661A38A2-8373-41CD-95BA-84E5CE9C7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37540-306F-4D2E-9FB8-EC1A1E44A792}" type="pres">
      <dgm:prSet presAssocID="{0007B6B4-C1EE-4533-A408-00308E82F564}" presName="parentText" presStyleLbl="node1" presStyleIdx="0" presStyleCnt="3" custScaleY="76286" custLinFactY="-15265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6D925-80D2-4257-AC10-7C410FC28A6B}" type="pres">
      <dgm:prSet presAssocID="{8F2F0500-B356-4B7B-814E-A2DFF16C36BB}" presName="spacer" presStyleCnt="0"/>
      <dgm:spPr/>
      <dgm:t>
        <a:bodyPr/>
        <a:lstStyle/>
        <a:p>
          <a:endParaRPr lang="ru-RU"/>
        </a:p>
      </dgm:t>
    </dgm:pt>
    <dgm:pt modelId="{AFF64407-65A5-4422-B050-AE606BACDBEC}" type="pres">
      <dgm:prSet presAssocID="{92AC0F21-C7FC-407C-8F00-4E9605FC09CA}" presName="parentText" presStyleLbl="node1" presStyleIdx="1" presStyleCnt="3" custScaleY="78597" custLinFactNeighborY="-81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AA201-1AAA-4881-99E8-06AFFF635ED8}" type="pres">
      <dgm:prSet presAssocID="{FB61CFC3-D00C-404A-A298-D26E934C80DF}" presName="spacer" presStyleCnt="0"/>
      <dgm:spPr/>
      <dgm:t>
        <a:bodyPr/>
        <a:lstStyle/>
        <a:p>
          <a:endParaRPr lang="ru-RU"/>
        </a:p>
      </dgm:t>
    </dgm:pt>
    <dgm:pt modelId="{6AB8EE7E-F78E-4827-AF6E-70A8E917D2CD}" type="pres">
      <dgm:prSet presAssocID="{F872B9C8-B8AE-4B27-BDD9-84F19D400941}" presName="parentText" presStyleLbl="node1" presStyleIdx="2" presStyleCnt="3" custScaleY="107212" custLinFactY="-45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878BE-9178-4CD5-A3B3-687BA71D9A2A}" srcId="{661A38A2-8373-41CD-95BA-84E5CE9C7E5F}" destId="{F872B9C8-B8AE-4B27-BDD9-84F19D400941}" srcOrd="2" destOrd="0" parTransId="{A55FA258-1C28-4A40-BE58-B558F10DFADA}" sibTransId="{20815B39-DAC8-4485-804E-B75D6895C710}"/>
    <dgm:cxn modelId="{8AE50B61-5A44-44B6-AE36-026DF2F9A82A}" type="presOf" srcId="{0007B6B4-C1EE-4533-A408-00308E82F564}" destId="{5F537540-306F-4D2E-9FB8-EC1A1E44A792}" srcOrd="0" destOrd="0" presId="urn:microsoft.com/office/officeart/2005/8/layout/vList2"/>
    <dgm:cxn modelId="{0610CC48-4094-4766-8AA8-C253B1F960FD}" srcId="{661A38A2-8373-41CD-95BA-84E5CE9C7E5F}" destId="{92AC0F21-C7FC-407C-8F00-4E9605FC09CA}" srcOrd="1" destOrd="0" parTransId="{B21C9C92-E8ED-4261-AFCD-8CBE897363C7}" sibTransId="{FB61CFC3-D00C-404A-A298-D26E934C80DF}"/>
    <dgm:cxn modelId="{A9CECBEE-A3FF-46C1-AA12-47AE223323DB}" type="presOf" srcId="{661A38A2-8373-41CD-95BA-84E5CE9C7E5F}" destId="{1537FB26-3B09-4CE7-B7B6-7B595FA77B48}" srcOrd="0" destOrd="0" presId="urn:microsoft.com/office/officeart/2005/8/layout/vList2"/>
    <dgm:cxn modelId="{9AEFC5CD-C16C-4B6C-B8D0-C32236B8FEC3}" type="presOf" srcId="{F872B9C8-B8AE-4B27-BDD9-84F19D400941}" destId="{6AB8EE7E-F78E-4827-AF6E-70A8E917D2CD}" srcOrd="0" destOrd="0" presId="urn:microsoft.com/office/officeart/2005/8/layout/vList2"/>
    <dgm:cxn modelId="{B854613B-8862-444F-89E1-252D201EB8C2}" type="presOf" srcId="{92AC0F21-C7FC-407C-8F00-4E9605FC09CA}" destId="{AFF64407-65A5-4422-B050-AE606BACDBEC}" srcOrd="0" destOrd="0" presId="urn:microsoft.com/office/officeart/2005/8/layout/vList2"/>
    <dgm:cxn modelId="{034AAF5E-2745-4107-BD67-7471CED84086}" srcId="{661A38A2-8373-41CD-95BA-84E5CE9C7E5F}" destId="{0007B6B4-C1EE-4533-A408-00308E82F564}" srcOrd="0" destOrd="0" parTransId="{F7F1E50A-363D-4BCF-AA35-15B07F73FDCC}" sibTransId="{8F2F0500-B356-4B7B-814E-A2DFF16C36BB}"/>
    <dgm:cxn modelId="{EE4F39FD-40FD-4874-B730-1FE193C16FCD}" type="presParOf" srcId="{1537FB26-3B09-4CE7-B7B6-7B595FA77B48}" destId="{5F537540-306F-4D2E-9FB8-EC1A1E44A792}" srcOrd="0" destOrd="0" presId="urn:microsoft.com/office/officeart/2005/8/layout/vList2"/>
    <dgm:cxn modelId="{C5FEA928-3857-4802-BA98-140C10D41593}" type="presParOf" srcId="{1537FB26-3B09-4CE7-B7B6-7B595FA77B48}" destId="{8486D925-80D2-4257-AC10-7C410FC28A6B}" srcOrd="1" destOrd="0" presId="urn:microsoft.com/office/officeart/2005/8/layout/vList2"/>
    <dgm:cxn modelId="{FDF0C900-D4D8-4C43-8B61-18576FDAD006}" type="presParOf" srcId="{1537FB26-3B09-4CE7-B7B6-7B595FA77B48}" destId="{AFF64407-65A5-4422-B050-AE606BACDBEC}" srcOrd="2" destOrd="0" presId="urn:microsoft.com/office/officeart/2005/8/layout/vList2"/>
    <dgm:cxn modelId="{1A08BEF1-F8B5-4F8F-82C6-B1F54881870C}" type="presParOf" srcId="{1537FB26-3B09-4CE7-B7B6-7B595FA77B48}" destId="{3FDAA201-1AAA-4881-99E8-06AFFF635ED8}" srcOrd="3" destOrd="0" presId="urn:microsoft.com/office/officeart/2005/8/layout/vList2"/>
    <dgm:cxn modelId="{0E210EFF-C448-4C31-A03A-7AADE57EFE76}" type="presParOf" srcId="{1537FB26-3B09-4CE7-B7B6-7B595FA77B48}" destId="{6AB8EE7E-F78E-4827-AF6E-70A8E917D2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7540-306F-4D2E-9FB8-EC1A1E44A792}">
      <dsp:nvSpPr>
        <dsp:cNvPr id="0" name=""/>
        <dsp:cNvSpPr/>
      </dsp:nvSpPr>
      <dsp:spPr>
        <a:xfrm>
          <a:off x="0" y="0"/>
          <a:ext cx="8352928" cy="1481300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Избыточность запрашиваемых документов, содержащие ПД граждан в рамках осуществления деятельности, полномочий. </a:t>
          </a:r>
          <a:br>
            <a:rPr lang="ru-RU" altLang="ru-RU" sz="1800" b="0" kern="120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</a:br>
          <a:r>
            <a:rPr lang="ru-RU" altLang="ru-RU" sz="1800" b="0" i="1" kern="1200" dirty="0" smtClean="0">
              <a:solidFill>
                <a:srgbClr val="C00000"/>
              </a:solidFill>
              <a:latin typeface="Constantia" panose="02030602050306030303" pitchFamily="18" charset="0"/>
              <a:cs typeface="Arial" pitchFamily="34" charset="0"/>
            </a:rPr>
            <a:t>Обрабатываемые ПД не должны быть избыточными по отношению к заявленным целям их обработки! </a:t>
          </a:r>
          <a:r>
            <a:rPr lang="ru-RU" altLang="ru-RU" sz="1400" b="0" i="1" kern="1200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(запрос </a:t>
          </a:r>
          <a:r>
            <a:rPr lang="ru-RU" sz="1400" i="1" kern="1200" dirty="0" smtClean="0">
              <a:solidFill>
                <a:srgbClr val="FF0000"/>
              </a:solidFill>
              <a:latin typeface="Constantia" panose="02030602050306030303" pitchFamily="18" charset="0"/>
            </a:rPr>
            <a:t>материальных носителей - ИНН, СНИЛС, свидетельство о государственной регистрации права, согласие на обработку персональных данных) </a:t>
          </a:r>
          <a:endParaRPr lang="ru-RU" sz="1400" b="0" i="1" kern="1200" dirty="0">
            <a:solidFill>
              <a:srgbClr val="FF0000"/>
            </a:solidFill>
            <a:latin typeface="Constantia" panose="02030602050306030303" pitchFamily="18" charset="0"/>
            <a:cs typeface="Arial" pitchFamily="34" charset="0"/>
          </a:endParaRPr>
        </a:p>
      </dsp:txBody>
      <dsp:txXfrm>
        <a:off x="72311" y="72311"/>
        <a:ext cx="8208306" cy="1336678"/>
      </dsp:txXfrm>
    </dsp:sp>
    <dsp:sp modelId="{AFF64407-65A5-4422-B050-AE606BACDBEC}">
      <dsp:nvSpPr>
        <dsp:cNvPr id="0" name=""/>
        <dsp:cNvSpPr/>
      </dsp:nvSpPr>
      <dsp:spPr>
        <a:xfrm>
          <a:off x="0" y="1484896"/>
          <a:ext cx="8352928" cy="1526174"/>
        </a:xfrm>
        <a:prstGeom prst="roundRect">
          <a:avLst/>
        </a:prstGeom>
        <a:solidFill>
          <a:schemeClr val="bg2">
            <a:lumMod val="9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Не соответствие целей обработки ПД от конкретных, заранее определенным и законным целям.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i="1" kern="1200" dirty="0" smtClean="0">
              <a:solidFill>
                <a:srgbClr val="C00000"/>
              </a:solidFill>
              <a:latin typeface="Constantia" panose="02030602050306030303" pitchFamily="18" charset="0"/>
              <a:cs typeface="Arial" pitchFamily="34" charset="0"/>
            </a:rPr>
            <a:t>Содержание и объем обрабатываемых ПД должны соответствовать заявленным целям! </a:t>
          </a:r>
          <a:r>
            <a:rPr lang="ru-RU" altLang="ru-RU" sz="1800" b="0" i="1" kern="1200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(</a:t>
          </a:r>
          <a:r>
            <a:rPr lang="ru-RU" sz="1500" i="1" kern="1200" dirty="0" smtClean="0">
              <a:solidFill>
                <a:srgbClr val="FF0000"/>
              </a:solidFill>
              <a:latin typeface="Constantia" panose="02030602050306030303" pitchFamily="18" charset="0"/>
            </a:rPr>
            <a:t>указание в личном листке по учету кадров персональных данных родственников в объеме фамилии, имени, отчества, даты, месяца, года рождения, номера телефона в отсутствие согласий субъектов персональных данных</a:t>
          </a:r>
          <a:r>
            <a:rPr lang="en-US" sz="1500" i="1" kern="1200" dirty="0" smtClean="0">
              <a:solidFill>
                <a:srgbClr val="FF0000"/>
              </a:solidFill>
              <a:latin typeface="Constantia" panose="02030602050306030303" pitchFamily="18" charset="0"/>
            </a:rPr>
            <a:t>)</a:t>
          </a:r>
          <a:endParaRPr lang="ru-RU" sz="1500" b="0" i="1" kern="1200" dirty="0">
            <a:solidFill>
              <a:srgbClr val="FF0000"/>
            </a:solidFill>
            <a:latin typeface="Constantia" panose="02030602050306030303" pitchFamily="18" charset="0"/>
            <a:cs typeface="Arial" pitchFamily="34" charset="0"/>
          </a:endParaRPr>
        </a:p>
      </dsp:txBody>
      <dsp:txXfrm>
        <a:off x="74502" y="1559398"/>
        <a:ext cx="8203924" cy="1377170"/>
      </dsp:txXfrm>
    </dsp:sp>
    <dsp:sp modelId="{6AB8EE7E-F78E-4827-AF6E-70A8E917D2CD}">
      <dsp:nvSpPr>
        <dsp:cNvPr id="0" name=""/>
        <dsp:cNvSpPr/>
      </dsp:nvSpPr>
      <dsp:spPr>
        <a:xfrm>
          <a:off x="0" y="2931211"/>
          <a:ext cx="8352928" cy="2081812"/>
        </a:xfrm>
        <a:prstGeom prst="roundRect">
          <a:avLst/>
        </a:prstGeom>
        <a:solidFill>
          <a:schemeClr val="bg2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i="0" kern="1200" dirty="0" smtClean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rPr>
            <a:t>Распространение персональных данных без согласия или в отсутствие правовых оснований, предусмотренных законодательством РФ.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0" i="1" kern="1200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Оператор, осуществляющий и (или) организующий обработку персональных данных, в соответствии с ФЗ «О персональных данных»  самостоятельно оценивает наличие, предусмотренных законодательством оснований для передачи персональных данных (</a:t>
          </a:r>
          <a:r>
            <a:rPr lang="ru-RU" altLang="ru-RU" sz="1400" b="0" i="1" kern="1200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размещение сведений о задолженности с указанием номера квартиры, фамилии, имени, отчества в местах общего доступа</a:t>
          </a:r>
          <a:r>
            <a:rPr lang="ru-RU" altLang="ru-RU" sz="1800" b="0" i="1" kern="1200" dirty="0" smtClean="0">
              <a:solidFill>
                <a:srgbClr val="FF0000"/>
              </a:solidFill>
              <a:latin typeface="Constantia" panose="02030602050306030303" pitchFamily="18" charset="0"/>
              <a:cs typeface="Arial" pitchFamily="34" charset="0"/>
            </a:rPr>
            <a:t>)</a:t>
          </a:r>
          <a:endParaRPr lang="ru-RU" sz="1800" b="0" i="1" kern="1200" dirty="0">
            <a:solidFill>
              <a:srgbClr val="C00000"/>
            </a:solidFill>
            <a:latin typeface="Constantia" panose="02030602050306030303" pitchFamily="18" charset="0"/>
            <a:cs typeface="Arial" pitchFamily="34" charset="0"/>
          </a:endParaRPr>
        </a:p>
      </dsp:txBody>
      <dsp:txXfrm>
        <a:off x="101626" y="3032837"/>
        <a:ext cx="8149676" cy="187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5952"/>
            <a:ext cx="5437188" cy="446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711"/>
            <a:ext cx="2944812" cy="49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</a:t>
            </a:fld>
            <a:endParaRPr lang="ru-RU" alt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9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</a:t>
            </a:fld>
            <a:endParaRPr lang="ru-RU" alt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EC803912-5C07-4641-B20D-E60935A6EDC4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4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4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3B396BAC-A7CA-4BE2-ACB1-0C85A93FE60A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9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2A400EFB-D1BF-4865-BC98-5EA208E68FB2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69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0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3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0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42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8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2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7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541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  <p:sldLayoutId id="2147486186" r:id="rId6"/>
    <p:sldLayoutId id="2147486187" r:id="rId7"/>
    <p:sldLayoutId id="2147486188" r:id="rId8"/>
    <p:sldLayoutId id="2147486189" r:id="rId9"/>
    <p:sldLayoutId id="2147486190" r:id="rId10"/>
    <p:sldLayoutId id="21474861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38.rkn.gov.ru/personal-data/p32346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52872" y="2780095"/>
            <a:ext cx="8208912" cy="106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2800" b="1" i="1" dirty="0" smtClean="0">
                <a:latin typeface="Constantia" panose="02030602050306030303" pitchFamily="18" charset="0"/>
                <a:ea typeface="Microsoft YaHei" charset="-122"/>
              </a:rPr>
              <a:t>«Выполнение требований Федерального закона «О персональных данных»</a:t>
            </a:r>
            <a:endParaRPr lang="ru-RU" sz="2800" b="1" i="1" dirty="0" smtClean="0">
              <a:solidFill>
                <a:srgbClr val="0A47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5438" y="4875213"/>
            <a:ext cx="777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rgbClr val="0A47F4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chemeClr val="tx2"/>
                </a:solidFill>
                <a:latin typeface="Constantia" panose="02030602050306030303" pitchFamily="18" charset="0"/>
                <a:ea typeface="Microsoft YaHei" charset="-122"/>
                <a:cs typeface="Times New Roman" panose="02020603050405020304" pitchFamily="18" charset="0"/>
              </a:rPr>
              <a:t>Управление Роскомнадзора</a:t>
            </a:r>
          </a:p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onstantia" panose="02030602050306030303" pitchFamily="18" charset="0"/>
                <a:ea typeface="Microsoft YaHei" charset="-122"/>
                <a:cs typeface="Times New Roman" panose="02020603050405020304" pitchFamily="18" charset="0"/>
              </a:rPr>
              <a:t>по Иркутской области</a:t>
            </a:r>
          </a:p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onstantia" panose="02030602050306030303" pitchFamily="18" charset="0"/>
                <a:ea typeface="Microsoft YaHei" charset="-122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5949280"/>
            <a:ext cx="3347864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cs typeface="+mn-cs"/>
              </a:rPr>
              <a:t>Локальные акты операторов по вопросам обработки персональных данных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Microsoft YaHei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67544" y="4293096"/>
            <a:ext cx="3887788" cy="223224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п. 10 ПП № 687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Уничтожение или обезличивание части персональных данных, если это допускается материальным носителем, может производиться способом, исключающим дальнейшую обработку этих персональных данных с сохранением возможности обработки иных данных, зафиксированных на материальном носителе (удаление, вымарывание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altLang="ru-RU" sz="1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220072" y="4293889"/>
            <a:ext cx="3599828" cy="223145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Инструкция/Положение об уничтожении материальных носителей персональных данных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533058" y="5229434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186" y="1196752"/>
            <a:ext cx="3887788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ч. 1 ст. 19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Оператор при обработке персональных данных обязан принимать необходимые правовые, организационные и технические меры или обеспечивать их принятие для защиты персональных данных от неправомерного или случайного доступа к ним, уничтожения, изменения, блокирования, копирования, предоставления, распространения персональных данных, а также от иных неправомерных действий в отношении персональных данных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95714" y="1196752"/>
            <a:ext cx="3599828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>
                <a:latin typeface="Constantia" panose="02030602050306030303" pitchFamily="18" charset="0"/>
              </a:rPr>
              <a:t>      </a:t>
            </a:r>
            <a:r>
              <a:rPr lang="ru-RU" sz="1400" dirty="0" smtClean="0">
                <a:latin typeface="Constantia" panose="02030602050306030303" pitchFamily="18" charset="0"/>
              </a:rPr>
              <a:t>Модель угроз </a:t>
            </a:r>
            <a:r>
              <a:rPr lang="ru-RU" sz="1400" dirty="0">
                <a:latin typeface="Constantia" panose="02030602050306030303" pitchFamily="18" charset="0"/>
              </a:rPr>
              <a:t>безопасности персональных </a:t>
            </a:r>
            <a:r>
              <a:rPr lang="ru-RU" sz="1400" dirty="0" smtClean="0">
                <a:latin typeface="Constantia" panose="02030602050306030303" pitchFamily="18" charset="0"/>
              </a:rPr>
              <a:t>данных при их обработке в </a:t>
            </a:r>
            <a:r>
              <a:rPr lang="ru-RU" sz="1400" dirty="0" err="1" smtClean="0">
                <a:latin typeface="Constantia" panose="02030602050306030303" pitchFamily="18" charset="0"/>
              </a:rPr>
              <a:t>ИСПДн</a:t>
            </a: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Локальные акты, определяющие уровни защищенности </a:t>
            </a:r>
            <a:r>
              <a:rPr lang="ru-RU" sz="1400" dirty="0" err="1" smtClean="0">
                <a:latin typeface="Constantia" panose="02030602050306030303" pitchFamily="18" charset="0"/>
              </a:rPr>
              <a:t>ИСПДн</a:t>
            </a: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Правила доступа к персональным данным, обрабатываемым в </a:t>
            </a:r>
            <a:r>
              <a:rPr lang="ru-RU" sz="1400" dirty="0" err="1" smtClean="0">
                <a:latin typeface="Constantia" panose="02030602050306030303" pitchFamily="18" charset="0"/>
              </a:rPr>
              <a:t>ИСПДн</a:t>
            </a: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508699" y="2439245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5255518" y="1665836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5255518" y="2330786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5268255" y="2799607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6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cs typeface="+mn-cs"/>
              </a:rPr>
              <a:t>Локальные акты операторов по вопросам обработки персональных данных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Microsoft YaHei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56506" y="4293096"/>
            <a:ext cx="3887788" cy="223224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п. 15 ПП № 687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При хранении материальных носителей должны соблюдаться условия, обеспечивающие сохранность персональных данных и исключающие несанкционированный к ним доступ. Перечень мер, необходимых для обеспечения таких условий, порядок их принятия, а также перечень лиц, ответственных за реализацию указанных мер, устанавливаются оператором.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209034" y="4293889"/>
            <a:ext cx="3599828" cy="223145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Локальные акты, определяющие порядок доступа в помещения, в которых осуществляется обработка персональных данных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Перечень лиц, ответственных за обеспечение сохранности (безопасности) персональных данных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522020" y="5229434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5285617" y="4725144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288618" y="5571922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56506" y="1376933"/>
            <a:ext cx="3887788" cy="270013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п. 13 ПП № 687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Обработка персональных данных, осуществляемая без использования средств автоматизации, должна осуществляться таким образом, чтобы в отношении каждой категории персональных данных можно было определить места хранения персональных данных (материальных носителей) и установить перечень лиц, осуществляющих обработку персональных данных либо имеющих к ним 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доступ</a:t>
            </a:r>
            <a:endParaRPr lang="ru-RU" altLang="ru-RU" sz="1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209034" y="1376933"/>
            <a:ext cx="3599828" cy="270013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>
                <a:latin typeface="Constantia" panose="02030602050306030303" pitchFamily="18" charset="0"/>
              </a:rPr>
              <a:t>      </a:t>
            </a: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Приказ об утверждении мест хранения материальных носителей персональных данных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Перечень лиц, осуществляющих обработку ПДн или имеющих к ним доступ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522019" y="2619426"/>
            <a:ext cx="503237" cy="341971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5284626" y="1862386"/>
            <a:ext cx="216024" cy="20584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5284626" y="2619426"/>
            <a:ext cx="216024" cy="20584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1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Случаи при которых операторы,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осуществляющие деятельность в сфере образования, ЖКХ, медицинских организаций 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не подпадают под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исключения предусмотренные ч. 2 ст.22 Федерального закона от 27.07.2006 г. № 152-ФЗ «О персональных данных»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Операторы, осуществляющие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деятельность в области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образования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(ОКВЭД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85) обязаны предоставить уведомление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об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обработке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(о намерении осуществлять обработку)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персональных данных, т.к. данный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вид деятельности предполагает осуществление пропускного режима, рассмотрение поступивших жалоб и обращение граждан. </a:t>
            </a:r>
            <a:endParaRPr lang="ru-RU" sz="15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Операторы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, осуществляющие деятельность в области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здравоохранения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(ОКВЭД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86)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обязаны предоставить уведомление об обработке (о намерении осуществлять обработку) персональных данных, т.к. данный вид деятельности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предполагает договорные отношения с юридическими лицами по проведению услуг диспансеризации, в рамках которых организациями передаются персональные данные своих сотрудников, при этом напрямую договор с сотрудником не заключается. Так же предполагается деятельность по рассмотрению обращений и жалоб граждан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 Так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же медицинскими учреждениями предоставляются данные о пациентах по запросам органов внутренних дел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Операторы, осуществляющие деятельность в области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ЖКХ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(ОКВЭД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68)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обязаны предоставить уведомление об обработке (о намерении осуществлять обработку) персональных данных, т.к. данный вид деятельности предполагает обязательства по сбору, обработке, систематизации и хранению информации о потребителях услуг, фактически проживающих в жилых помещениях, а также предоставление услуги «Паспортного стола» собственниками помещений в многоквартирном доме в случае наличия соответствующего договора с ГУ МВД РФ.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540" y="-99392"/>
            <a:ext cx="330981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38.rkn.gov.ru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636241"/>
            <a:ext cx="5420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Образец заполнения уведомления</a:t>
            </a:r>
            <a:endParaRPr lang="ru-RU" sz="2400" dirty="0"/>
          </a:p>
        </p:txBody>
      </p:sp>
      <p:pic>
        <p:nvPicPr>
          <p:cNvPr id="2050" name="Picture 2" descr="W:\ОПД\ОПД\Стратегия по ПД\День открытых дверей\Международный день пд\2020\14-00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70" y="1268760"/>
            <a:ext cx="6772963" cy="53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W:\ОПД\Для Деменковой\web-saity-dlya-biznesa-aktualinosti-tipy-rekomendacii-python-3-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33774"/>
            <a:ext cx="3096344" cy="28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292696"/>
            <a:ext cx="7308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Обработка персональных данных в сети Интернет</a:t>
            </a:r>
            <a:endParaRPr lang="ru-RU" sz="2200" b="1" dirty="0">
              <a:solidFill>
                <a:schemeClr val="tx1"/>
              </a:solidFill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722" y="1533575"/>
            <a:ext cx="3960440" cy="115212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Оператор, осуществляющий сбор персональных данных с использованием информационно-телекоммуникационных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сетей:</a:t>
            </a:r>
            <a:endParaRPr lang="ru-RU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08115"/>
            <a:ext cx="3168352" cy="181359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Публикует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в соответствующей информационно-телекоммуникационной сети документ, определяющий его политику в отношении обработки персональных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данных (ч. 2 ст. 18.1)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407668"/>
            <a:ext cx="3103016" cy="139136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Обеспечивает обработку персональных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данных граждан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РФ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с использованием баз данных, находящихся на территории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РФ (ч. 5 ст. 18)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2620" y="5013176"/>
            <a:ext cx="3103016" cy="139136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Получает согласие от субъекта на обработку персональных данных (ч. 1 ст. 6)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97907" y="2685703"/>
            <a:ext cx="504056" cy="8224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1907" y="4414515"/>
            <a:ext cx="504056" cy="5760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24128" y="2685703"/>
            <a:ext cx="504056" cy="721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W:\ОПД\Для Деменковой\59fad7004b450c00013f3a67_f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7" y="1718866"/>
            <a:ext cx="1970357" cy="1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ОПД\Для Деменковой\img_131747_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21708"/>
            <a:ext cx="1402657" cy="14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3" y="44624"/>
            <a:ext cx="815225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rkn.gov.ru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W:\ОПД\ОПД\Стратегия по ПД\День открытых дверей\Международный день пд\2020\14-00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15225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138" y="620688"/>
            <a:ext cx="645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Рекомендации по составлению политики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4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prstClr val="black"/>
                </a:solidFill>
              </a:rPr>
              <a:t>Часто встречаемые нарушения выявляемые Управлением при осуществлении мероприятий по контролю в отношении операторов: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19088" y="979488"/>
            <a:ext cx="84248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prstClr val="white"/>
                </a:solidFill>
              </a:rPr>
              <a:t> </a:t>
            </a:r>
            <a:r>
              <a:rPr lang="ru-RU" altLang="ru-RU">
                <a:solidFill>
                  <a:prstClr val="black"/>
                </a:solidFill>
              </a:rPr>
              <a:t>- Представление в уполномоченный орган уведомления об обработке персональных данных, содержащего неполные и (или) недостоверные сведения ч. 3 ст. 22 ФЗ о ПД;</a:t>
            </a:r>
          </a:p>
          <a:p>
            <a:pPr algn="just"/>
            <a:r>
              <a:rPr lang="ru-RU" altLang="ru-RU">
                <a:solidFill>
                  <a:prstClr val="black"/>
                </a:solidFill>
              </a:rPr>
              <a:t>- Непредставление в уполномоченный орган сведений о об изменении информации, содержащейся в уведомлении об обработке персональных данных ч. 7 ст.22;</a:t>
            </a:r>
          </a:p>
          <a:p>
            <a:pPr algn="just"/>
            <a:r>
              <a:rPr lang="ru-RU" altLang="ru-RU">
                <a:solidFill>
                  <a:prstClr val="black"/>
                </a:solidFill>
              </a:rPr>
              <a:t>- Обработка персональных данных в случаях, непредусмотренных Федеральным законом "О персональных данных"  ч. 1 ст. 6;</a:t>
            </a:r>
          </a:p>
          <a:p>
            <a:pPr algn="just"/>
            <a:r>
              <a:rPr lang="ru-RU" altLang="ru-RU">
                <a:solidFill>
                  <a:prstClr val="black"/>
                </a:solidFill>
              </a:rPr>
              <a:t>- Несоответствие содержания письменного согласия субъекта персональных данных на обработку персональных данных требованиям законодательства Российской Федерации ч. 4 ст. 9;</a:t>
            </a:r>
          </a:p>
          <a:p>
            <a:pPr algn="just"/>
            <a:r>
              <a:rPr lang="ru-RU" altLang="ru-RU">
                <a:solidFill>
                  <a:prstClr val="black"/>
                </a:solidFill>
              </a:rPr>
              <a:t>- Нарушение требований конфиденциальности при обработке персональных данных ст. 7;</a:t>
            </a:r>
          </a:p>
          <a:p>
            <a:pPr algn="just"/>
            <a:r>
              <a:rPr lang="ru-RU" altLang="ru-RU">
                <a:solidFill>
                  <a:prstClr val="black"/>
                </a:solidFill>
              </a:rPr>
              <a:t>- Несоблюдение оператором требований по информированию лиц, осуществляющих обработку персональных данных без использования средств автоматизации п. 6 постановления Правительства Российской Федерации от 15 сентября 2008 г. № 687.</a:t>
            </a:r>
          </a:p>
        </p:txBody>
      </p:sp>
    </p:spTree>
    <p:extLst>
      <p:ext uri="{BB962C8B-B14F-4D97-AF65-F5344CB8AC3E}">
        <p14:creationId xmlns:p14="http://schemas.microsoft.com/office/powerpoint/2010/main" val="3717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38" y="404813"/>
            <a:ext cx="78486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Times New Roman" pitchFamily="18" charset="0"/>
              <a:buChar char="-"/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Несоответствие типовых форм документов, характер информации в которых предполагает или допускает включение в них персональных данных, требованиям законодательства Российской Федерации п. 7 постановления Правительства Российской Федерации от 15 сентября 2008 г. № 687;</a:t>
            </a:r>
          </a:p>
          <a:p>
            <a:pPr marL="285750" indent="-285750" algn="just">
              <a:buFont typeface="Times New Roman" pitchFamily="18" charset="0"/>
              <a:buChar char="-"/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Отсутствие у оператора места (мест) хранения персональных данных (материальных носителей), перечня лиц, осуществляющих обработку персональных данных либо имеющих к ним доступ п. 13 постановления Правительства Российской Федерации от 15 сентября 2008 г. № 687;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- Несоблюдение оператором условий, обеспечивающих сохранность персональных данных и исключающих несанкционированный к ним доступ п. 15 постановления Правительства Российской Федерации от 15 сентября 2008 г. № 687;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- Несоблюдение оператором установленных требований обработки персональных данных после достижения цели обработки ч. 4 ст. 21 Федерального закона от 27.07.2006 г. № 152-ФЗ "О персональных данных";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- Отсутствие в поручении лицу, которому оператором поручается обработка персональных данных, обязанности соблюдения конфиденциальности персональных данных и обеспечения их безопасности, а так же требований к защите обрабатываемых персональных данных ч. 3 ст. 6;</a:t>
            </a:r>
          </a:p>
        </p:txBody>
      </p:sp>
    </p:spTree>
    <p:extLst>
      <p:ext uri="{BB962C8B-B14F-4D97-AF65-F5344CB8AC3E}">
        <p14:creationId xmlns:p14="http://schemas.microsoft.com/office/powerpoint/2010/main" val="222548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11188" y="333375"/>
            <a:ext cx="79216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chemeClr val="tx1"/>
                </a:solidFill>
              </a:rPr>
              <a:t>- Нарушение оператором обязательных требований при обработке персональных данных в рамках трудовых отношений в части отсутствия документов, устанавливающих порядок хранения и использования персональных данных работников ст. 87 Трудового кодекса Российской Федерации;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- Нарушение оператором обязательных требований при обработке персональных данных в рамках трудовых отношений в части отсутствия документов, подтверждающих ознакомление работников и их представителей с документами работодателя, устанавливающими порядок хранения и использования персональных данных работников п. 8 ст. 86 Трудового кодекса Российской Федерации;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- Непринятие оператором мер, необходимых и достаточных для обеспечения выполнения обязанностей, предусмотренных Федеральным законом от 27 июля 2006 г. № 152-ФЗ "О персональных данных" и принятыми в соответствии с ним нормативными правовыми актами ч. 1 ст.18.1;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- Непринятие оператором мер по опубликованию или обеспечению неограниченного доступа к документу, определяющему его политику в отношении обработки персональных данных, к сведениям о реализуемых требованиях к защите персональных данных ч. 2 ст.18.1;</a:t>
            </a:r>
          </a:p>
          <a:p>
            <a:pPr algn="just"/>
            <a:r>
              <a:rPr lang="ru-RU" altLang="ru-RU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399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34076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(ст. 9  152-ФЗ)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710100"/>
            <a:ext cx="36004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Constantia" panose="02030602050306030303" pitchFamily="18" charset="0"/>
              </a:rPr>
              <a:t>- Субъект персональных данных принимает решение о предоставлении его персональных данных и дает согласие на их обработку свободно, своей волей и в своем интересе;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Constantia" panose="02030602050306030303" pitchFamily="18" charset="0"/>
              </a:rPr>
              <a:t>-</a:t>
            </a:r>
            <a:r>
              <a:rPr lang="ru-RU" sz="1100" dirty="0">
                <a:latin typeface="Constantia" panose="02030602050306030303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onstantia" panose="02030602050306030303" pitchFamily="18" charset="0"/>
              </a:rPr>
              <a:t>Согласие на обработку персональных данных может быть отозвано субъектом персональных данных. В случае отзыва субъектом персональных данных согласия на обработку персональных данных оператор вправе продолжить обработку персональных данных без согласия субъекта персональных данных при наличии оснований, указанных в 152-ФЗ.</a:t>
            </a: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Обязанность предоставить доказательство получения согласия субъекта персональных данных на обработку его персональных данных или доказательство наличия оснований возлагается на оператора.</a:t>
            </a:r>
          </a:p>
          <a:p>
            <a:r>
              <a:rPr lang="ru-RU" sz="1100" i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Constantia" panose="02030602050306030303" pitchFamily="18" charset="0"/>
              </a:rPr>
              <a:t>В случаях, предусмотренных федеральным законом, обработка персональных данных осуществляется только с согласия в письменной форме которая должна включать в себя сведений предусмотренные ч. 4 ст. 9 152-ФЗ.</a:t>
            </a:r>
            <a:endParaRPr lang="ru-RU" sz="1100" i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1100" i="1" dirty="0">
                <a:solidFill>
                  <a:schemeClr val="tx1"/>
                </a:solidFill>
                <a:latin typeface="Constantia" panose="02030602050306030303" pitchFamily="18" charset="0"/>
              </a:rPr>
              <a:t>- Обработка персональных данных в целях продвижения товаров, работ, услуг на рынке путем осуществления прямых контактов с потенциальным потребителем с помощью средств связи, а также в целях политической агитации допускается только при условии предварительного согласия субъекта персональных данных.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692696"/>
            <a:ext cx="418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Несоответствующая форма согласия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5434"/>
            <a:ext cx="37433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Нормативные правовые акты, регулирующие деятельность в области  персональных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" b="7156"/>
          <a:stretch/>
        </p:blipFill>
        <p:spPr>
          <a:xfrm>
            <a:off x="6838478" y="4797152"/>
            <a:ext cx="2126010" cy="1645940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412776"/>
            <a:ext cx="6336704" cy="435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Конституция Российской Федерации (ст. 23</a:t>
            </a:r>
            <a:r>
              <a:rPr lang="ru-RU" sz="1500" dirty="0" smtClean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, 24</a:t>
            </a: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);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Трудовой кодекс Российской Федерации от 30 декабря 2001 г. N 197-ФЗ (Глава 14 – «Защита персональных данных работника</a:t>
            </a:r>
            <a:r>
              <a:rPr lang="ru-RU" sz="1500" dirty="0" smtClean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»);</a:t>
            </a:r>
            <a:endParaRPr lang="ru-RU" sz="1500" dirty="0">
              <a:solidFill>
                <a:srgbClr val="000000"/>
              </a:solidFill>
              <a:latin typeface="Constantia" panose="02030602050306030303" pitchFamily="18" charset="0"/>
              <a:ea typeface="+mn-ea"/>
              <a:cs typeface="Arial" pitchFamily="34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Федеральный закон от 27 июля 2006 г. N 152-ФЗ "О персональных данных»;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Постановление Правительства Российской Федерации от 15 сентября 2008 № 687 «Об утверждении Положения об особенностях обработки персональных данных, осуществляемой без использования средств автоматизации</a:t>
            </a:r>
            <a:r>
              <a:rPr lang="ru-RU" sz="1500" dirty="0" smtClean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»;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 smtClean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Постановление </a:t>
            </a:r>
            <a:r>
              <a:rPr lang="ru-RU" sz="1500" dirty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Правительства Российской Федерации от 1 ноября 2012 года № 1119 «Об утверждении требований к защите персональных данных при их обработке в информационных системах персональных данных</a:t>
            </a:r>
            <a:r>
              <a:rPr lang="ru-RU" sz="1500" dirty="0" smtClean="0">
                <a:solidFill>
                  <a:srgbClr val="000000"/>
                </a:solidFill>
                <a:latin typeface="Constantia" panose="02030602050306030303" pitchFamily="18" charset="0"/>
                <a:ea typeface="+mn-ea"/>
                <a:cs typeface="Arial" pitchFamily="34" charset="0"/>
              </a:rPr>
              <a:t>»;</a:t>
            </a:r>
          </a:p>
          <a:p>
            <a:pPr lvl="0" indent="457200"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Постановление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Правительства РФ от 19.08.2015 № 857 «Об автоматизированной информационной системе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«Реестр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нарушителей прав субъектов персональных данных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»;</a:t>
            </a:r>
          </a:p>
          <a:p>
            <a:pPr lvl="0" indent="457200" algn="just">
              <a:spcBef>
                <a:spcPts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Правила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организации и осуществления государственного контроля и надзора за обработкой персональных да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нных, утвержденных Постановлением Правительства РФ от 13.02.2019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146;</a:t>
            </a:r>
          </a:p>
          <a:p>
            <a:pPr lvl="0" algn="just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5342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Отсутствие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свободного доступа к документам определяющим политику в отношении обработки персональных данных и (или) сведений о реализуемых требованиях к защите персональных данных без свободного доступа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;</a:t>
            </a:r>
          </a:p>
          <a:p>
            <a:pPr algn="just"/>
            <a:endParaRPr lang="ru-RU" sz="15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55600" indent="-355600" algn="just"/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Отсутствие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на Интернет-сайте сведений о наличии у Оператора согласия граждан на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распространение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их персональных данных либо иных правовых оснований, предусмотренных ст. 6 Федерального закона от 27.07.2006 г. № 152-ФЗ «О персональных данных» (при выявлении фактов распространения в свободном доступе персональных данных 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граждан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(Ф.И.О., фотографии, дата рождения)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</a:rPr>
              <a:t>или неограниченного круга лиц</a:t>
            </a:r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).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06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Нарушение требований ФЗ «О персональных данных» операторами, осуществляющими деятельность в области 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4056" y="149731"/>
            <a:ext cx="6444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Характерные </a:t>
            </a: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обращения </a:t>
            </a:r>
            <a:r>
              <a:rPr lang="ru-RU" sz="2200" b="1" dirty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в защиту прав субъектов персональных </a:t>
            </a: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данных на деятельность ЖКХ</a:t>
            </a:r>
            <a:endParaRPr lang="ru-RU" sz="2200" b="1" dirty="0">
              <a:solidFill>
                <a:schemeClr val="tx1"/>
              </a:solidFill>
              <a:latin typeface="Constantia" pitchFamily="18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12857480"/>
              </p:ext>
            </p:extLst>
          </p:nvPr>
        </p:nvGraphicFramePr>
        <p:xfrm>
          <a:off x="251520" y="1412776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6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-36512" y="142082"/>
            <a:ext cx="79533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Ответственность оператора за нарушение 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порядка работы с персональными данными</a:t>
            </a:r>
          </a:p>
        </p:txBody>
      </p:sp>
      <p:graphicFrame>
        <p:nvGraphicFramePr>
          <p:cNvPr id="337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85196"/>
              </p:ext>
            </p:extLst>
          </p:nvPr>
        </p:nvGraphicFramePr>
        <p:xfrm>
          <a:off x="457200" y="1412777"/>
          <a:ext cx="8148638" cy="101443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14863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За виновные действия нарушающие требования Федерального Закона № 152–ФЗ «О персональных данных» (ст. 24) операторы несут: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443" marB="45443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79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53945"/>
              </p:ext>
            </p:extLst>
          </p:nvPr>
        </p:nvGraphicFramePr>
        <p:xfrm>
          <a:off x="179512" y="4149080"/>
          <a:ext cx="1730375" cy="6480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30375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Увольнение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ст. 81 ТК РФ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849" name="AutoShape 8"/>
          <p:cNvSpPr>
            <a:spLocks noChangeArrowheads="1"/>
          </p:cNvSpPr>
          <p:nvPr/>
        </p:nvSpPr>
        <p:spPr bwMode="auto">
          <a:xfrm rot="5400000">
            <a:off x="1492672" y="2547888"/>
            <a:ext cx="612775" cy="35877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 rot="5400000">
            <a:off x="4557711" y="3194795"/>
            <a:ext cx="1908175" cy="360362"/>
          </a:xfrm>
          <a:prstGeom prst="rightArrow">
            <a:avLst>
              <a:gd name="adj1" fmla="val 50000"/>
              <a:gd name="adj2" fmla="val 132379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5400000">
            <a:off x="5853668" y="3572063"/>
            <a:ext cx="2664297" cy="361950"/>
          </a:xfrm>
          <a:prstGeom prst="rightArrow">
            <a:avLst>
              <a:gd name="adj1" fmla="val 50000"/>
              <a:gd name="adj2" fmla="val 189765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5400000">
            <a:off x="2910324" y="2924127"/>
            <a:ext cx="1368425" cy="361950"/>
          </a:xfrm>
          <a:prstGeom prst="rightArrow">
            <a:avLst>
              <a:gd name="adj1" fmla="val 50000"/>
              <a:gd name="adj2" fmla="val 94938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2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55699"/>
              </p:ext>
            </p:extLst>
          </p:nvPr>
        </p:nvGraphicFramePr>
        <p:xfrm>
          <a:off x="646262" y="3132708"/>
          <a:ext cx="2341562" cy="3683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41562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Дисциплинарную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0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63134"/>
              </p:ext>
            </p:extLst>
          </p:nvPr>
        </p:nvGraphicFramePr>
        <p:xfrm>
          <a:off x="2447925" y="3861048"/>
          <a:ext cx="2341563" cy="3683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41563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Административную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0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21076"/>
              </p:ext>
            </p:extLst>
          </p:nvPr>
        </p:nvGraphicFramePr>
        <p:xfrm>
          <a:off x="4248150" y="4437112"/>
          <a:ext cx="2341563" cy="3683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41563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Гражданскую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10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28301"/>
              </p:ext>
            </p:extLst>
          </p:nvPr>
        </p:nvGraphicFramePr>
        <p:xfrm>
          <a:off x="6048375" y="5157192"/>
          <a:ext cx="2341563" cy="33813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341563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Уголовную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80" marB="4578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12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4945"/>
              </p:ext>
            </p:extLst>
          </p:nvPr>
        </p:nvGraphicFramePr>
        <p:xfrm>
          <a:off x="1979909" y="4946105"/>
          <a:ext cx="1800127" cy="14875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0012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ст. ст. 5.39, 19.7, 13.14 КоАП РФ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charset="0"/>
                        </a:rPr>
                        <a:t>Роскомнадзор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ч. 1-ч. 9 ст. 13.11,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51" marB="45751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863" name="AutoShape 22"/>
          <p:cNvSpPr>
            <a:spLocks noChangeArrowheads="1"/>
          </p:cNvSpPr>
          <p:nvPr/>
        </p:nvSpPr>
        <p:spPr bwMode="auto">
          <a:xfrm rot="5400000">
            <a:off x="615950" y="3572857"/>
            <a:ext cx="503237" cy="360362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5864" name="AutoShape 23"/>
          <p:cNvSpPr>
            <a:spLocks noChangeArrowheads="1"/>
          </p:cNvSpPr>
          <p:nvPr/>
        </p:nvSpPr>
        <p:spPr bwMode="auto">
          <a:xfrm rot="5400000">
            <a:off x="2583358" y="4347295"/>
            <a:ext cx="612775" cy="360362"/>
          </a:xfrm>
          <a:prstGeom prst="rightArrow">
            <a:avLst>
              <a:gd name="adj1" fmla="val 50000"/>
              <a:gd name="adj2" fmla="val 42511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28720"/>
              </p:ext>
            </p:extLst>
          </p:nvPr>
        </p:nvGraphicFramePr>
        <p:xfrm>
          <a:off x="3958382" y="5696099"/>
          <a:ext cx="1909762" cy="9640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09762"/>
              </a:tblGrid>
              <a:tr h="7572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Возмещение убытков, компенсация морального вреда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867" name="AutoShape 26"/>
          <p:cNvSpPr>
            <a:spLocks noChangeArrowheads="1"/>
          </p:cNvSpPr>
          <p:nvPr/>
        </p:nvSpPr>
        <p:spPr bwMode="auto">
          <a:xfrm rot="5400000">
            <a:off x="4655077" y="4960072"/>
            <a:ext cx="612775" cy="360362"/>
          </a:xfrm>
          <a:prstGeom prst="rightArrow">
            <a:avLst>
              <a:gd name="adj1" fmla="val 50000"/>
              <a:gd name="adj2" fmla="val 42511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20655"/>
              </p:ext>
            </p:extLst>
          </p:nvPr>
        </p:nvGraphicFramePr>
        <p:xfrm>
          <a:off x="6335713" y="6162944"/>
          <a:ext cx="1476375" cy="58845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76375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ст. 137, 272 УК РФ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499" marB="45499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870" name="AutoShape 29"/>
          <p:cNvSpPr>
            <a:spLocks noChangeArrowheads="1"/>
          </p:cNvSpPr>
          <p:nvPr/>
        </p:nvSpPr>
        <p:spPr bwMode="auto">
          <a:xfrm rot="5400000">
            <a:off x="6431385" y="5582707"/>
            <a:ext cx="546307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 rot="5400000">
            <a:off x="2669109" y="5793572"/>
            <a:ext cx="421728" cy="360362"/>
          </a:xfrm>
          <a:prstGeom prst="rightArrow">
            <a:avLst>
              <a:gd name="adj1" fmla="val 50000"/>
              <a:gd name="adj2" fmla="val 42511"/>
            </a:avLst>
          </a:prstGeom>
          <a:solidFill>
            <a:schemeClr val="accent1">
              <a:lumMod val="75000"/>
            </a:schemeClr>
          </a:solidFill>
          <a:ln w="936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4"/>
            <a:ext cx="784887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818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Месторасположение памяток на сайте Управления </a:t>
            </a:r>
          </a:p>
          <a:p>
            <a:r>
              <a:rPr lang="en-US" b="1" dirty="0">
                <a:solidFill>
                  <a:schemeClr val="tx1"/>
                </a:solidFill>
                <a:hlinkClick r:id="rId3"/>
              </a:rPr>
              <a:t>https://38.rkn.gov.ru/personal-data/p32346/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0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35757" y="220486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57313" y="5715000"/>
            <a:ext cx="64008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Иркутск, 2020</a:t>
            </a:r>
            <a:endParaRPr lang="ru-RU" altLang="ru-R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79512" y="-171400"/>
            <a:ext cx="8229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</a:t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Управление Федеральной службы по надзору в сфере связи, информационных технологий и массовых коммуникаций </a:t>
            </a:r>
          </a:p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по Иркутской области</a:t>
            </a:r>
            <a: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rgbClr val="0A47F4"/>
                </a:solidFill>
                <a:latin typeface="Constantia" pitchFamily="18" charset="0"/>
                <a:cs typeface="Arial" charset="0"/>
              </a:rPr>
            </a:br>
            <a:endParaRPr lang="ru-RU" altLang="ru-RU" sz="1050" b="1" dirty="0">
              <a:solidFill>
                <a:srgbClr val="0A47F4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16016" y="4291930"/>
            <a:ext cx="403269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25"/>
              </a:spcBef>
              <a:buClr>
                <a:srgbClr val="FEB80A"/>
              </a:buClr>
              <a:buFont typeface="Arial" charset="0"/>
              <a:buNone/>
              <a:defRPr/>
            </a:pPr>
            <a:endParaRPr lang="ru-RU" sz="900" b="1" dirty="0" smtClean="0">
              <a:solidFill>
                <a:srgbClr val="0A47F4"/>
              </a:solidFill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Начальник ОПД: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Times New Roman" pitchFamily="18" charset="0"/>
              </a:rPr>
              <a:t>Савченко Александр Леонидович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rgbClr val="0A47F4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rgbClr val="0A47F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rgbClr val="0A47F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rgbClr val="0A47F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Обработка персональных данных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516856"/>
            <a:ext cx="4032448" cy="26322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ОПЕРАТОР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- </a:t>
            </a:r>
            <a:r>
              <a:rPr lang="ru-RU" sz="1400" dirty="0">
                <a:solidFill>
                  <a:schemeClr val="tx1"/>
                </a:solidFill>
                <a:latin typeface="Constantia" pitchFamily="18" charset="0"/>
              </a:rPr>
              <a:t>государственный орган, муниципальный орган, юридическое или физическое лицо, самостоятельно или совместно с другими лицами организующие и (или) осуществляющие обработку персональных данных, а также определяющие цели обработки персональных данных, состав персональных данных, подлежащих обработке, действия (операции), совершаемые с персональными данными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3140968"/>
            <a:ext cx="4032448" cy="33523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ОБРАБОТКА ПЕРСОНАЛЬНЫХ ДАННЫХ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onstantia" pitchFamily="18" charset="0"/>
              </a:rPr>
              <a:t>- любое действие (операция) или совокупность действий (операций), совершаемых с использованием средств автоматизации или без использования таких средств с персональными данными, включая сбор, запись, систематизацию, накопление, хранение, уточнение (обновление, изменение), извлечение, использование, передачу (распространение, предоставление, доступ), обезличивание, блокирование, удаление, уничтожение персональных данных</a:t>
            </a: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4675696" y="2086868"/>
            <a:ext cx="844128" cy="93610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8015" y="4493084"/>
            <a:ext cx="240511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Неавтоматизированная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обработка персональных данных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341144"/>
            <a:ext cx="33700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Автоматизированная</a:t>
            </a:r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onstantia" pitchFamily="18" charset="0"/>
              </a:rPr>
              <a:t>обработка персональных данных - обработка персональных данных с помощью средств вычислительной техники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405039" y="4565092"/>
            <a:ext cx="1152128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923928" y="5665180"/>
            <a:ext cx="648072" cy="5040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W:\ОПД\Для Деменковой\23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1" y="1376772"/>
            <a:ext cx="20162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51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251520" y="116632"/>
            <a:ext cx="8498780" cy="1368450"/>
          </a:xfrm>
          <a:prstGeom prst="downArrowCallout">
            <a:avLst>
              <a:gd name="adj1" fmla="val 143698"/>
              <a:gd name="adj2" fmla="val 121392"/>
              <a:gd name="adj3" fmla="val 21079"/>
              <a:gd name="adj4" fmla="val 6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Constantia" panose="02030602050306030303" pitchFamily="18" charset="0"/>
                <a:ea typeface="Microsoft YaHei" charset="-122"/>
                <a:cs typeface="Arial" charset="0"/>
              </a:rPr>
              <a:t>Соблюдение требований законодательства в области </a:t>
            </a:r>
            <a:br>
              <a:rPr lang="ru-RU" altLang="ru-RU" sz="2400" b="1" dirty="0">
                <a:solidFill>
                  <a:srgbClr val="000000"/>
                </a:solidFill>
                <a:latin typeface="Constantia" panose="02030602050306030303" pitchFamily="18" charset="0"/>
                <a:ea typeface="Microsoft YaHei" charset="-122"/>
                <a:cs typeface="Arial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Constantia" panose="02030602050306030303" pitchFamily="18" charset="0"/>
                <a:ea typeface="Microsoft YaHei" charset="-122"/>
                <a:cs typeface="Arial" charset="0"/>
              </a:rPr>
              <a:t>персональных данных</a:t>
            </a:r>
          </a:p>
        </p:txBody>
      </p:sp>
      <p:sp>
        <p:nvSpPr>
          <p:cNvPr id="19459" name="Oval 2"/>
          <p:cNvSpPr>
            <a:spLocks noChangeArrowheads="1"/>
          </p:cNvSpPr>
          <p:nvPr/>
        </p:nvSpPr>
        <p:spPr bwMode="auto">
          <a:xfrm>
            <a:off x="234033" y="1196975"/>
            <a:ext cx="3419475" cy="7191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 smtClean="0">
                <a:solidFill>
                  <a:sysClr val="windowText" lastClr="000000"/>
                </a:solidFill>
                <a:latin typeface="Constantia" pitchFamily="18" charset="0"/>
                <a:cs typeface="Arial" charset="0"/>
              </a:rPr>
              <a:t>Внешняя работа </a:t>
            </a:r>
            <a:endParaRPr lang="ru-RU" altLang="ru-RU" sz="1600" b="1" dirty="0">
              <a:solidFill>
                <a:sysClr val="windowText" lastClr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5435476" y="1197695"/>
            <a:ext cx="3529012" cy="7191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 smtClean="0">
                <a:solidFill>
                  <a:sysClr val="windowText" lastClr="000000"/>
                </a:solidFill>
                <a:latin typeface="Constantia" pitchFamily="18" charset="0"/>
                <a:cs typeface="Arial" charset="0"/>
              </a:rPr>
              <a:t>Внутренняя работа </a:t>
            </a:r>
            <a:endParaRPr lang="ru-RU" altLang="ru-RU" sz="1600" b="1" dirty="0">
              <a:solidFill>
                <a:sysClr val="windowText" lastClr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0548" y="2349671"/>
            <a:ext cx="4104456" cy="930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9250" indent="-347663" algn="just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  <a:p>
            <a:pPr marL="349250" indent="-347663" algn="ctr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2" charset="0"/>
                <a:cs typeface="Arial" charset="0"/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  <a:latin typeface="Constantia" pitchFamily="18" charset="0"/>
                <a:ea typeface="Microsoft YaHei" pitchFamily="34" charset="-122"/>
                <a:cs typeface="Arial" charset="0"/>
              </a:rPr>
              <a:t>Направить уведомление об обработке  ПД;</a:t>
            </a:r>
          </a:p>
          <a:p>
            <a:pPr marL="349250" indent="-347663" algn="ctr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Constantia" pitchFamily="18" charset="0"/>
                <a:ea typeface="Microsoft YaHei" pitchFamily="34" charset="-122"/>
                <a:cs typeface="Arial" charset="0"/>
              </a:rPr>
              <a:t>Опубликовать документы, определяющие </a:t>
            </a:r>
            <a:endParaRPr lang="ru-RU" sz="1400" dirty="0" smtClean="0">
              <a:solidFill>
                <a:sysClr val="windowText" lastClr="000000"/>
              </a:solidFill>
              <a:latin typeface="Constantia" pitchFamily="18" charset="0"/>
              <a:ea typeface="Microsoft YaHei" pitchFamily="34" charset="-122"/>
              <a:cs typeface="Arial" charset="0"/>
            </a:endParaRPr>
          </a:p>
          <a:p>
            <a:pPr marL="349250" indent="-347663" algn="ctr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Constantia" pitchFamily="18" charset="0"/>
                <a:ea typeface="Microsoft YaHei" pitchFamily="34" charset="-122"/>
                <a:cs typeface="Arial" charset="0"/>
              </a:rPr>
              <a:t>Политику в </a:t>
            </a:r>
            <a:r>
              <a:rPr lang="ru-RU" sz="1400" dirty="0">
                <a:solidFill>
                  <a:sysClr val="windowText" lastClr="000000"/>
                </a:solidFill>
                <a:latin typeface="Constantia" pitchFamily="18" charset="0"/>
                <a:ea typeface="Microsoft YaHei" pitchFamily="34" charset="-122"/>
                <a:cs typeface="Arial" charset="0"/>
              </a:rPr>
              <a:t>отношении обработки ПД</a:t>
            </a:r>
          </a:p>
          <a:p>
            <a:pPr marL="349250" indent="-347663" algn="ctr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Constantia" pitchFamily="18" charset="0"/>
                <a:ea typeface="Microsoft YaHei" pitchFamily="34" charset="-122"/>
                <a:cs typeface="Arial" charset="0"/>
              </a:rPr>
              <a:t>(рекомендации размещены на сайте РКН)</a:t>
            </a:r>
          </a:p>
          <a:p>
            <a:pPr marL="349250" indent="-347663" algn="ctr">
              <a:buClrTx/>
              <a:buFontTx/>
              <a:buNone/>
              <a:tabLst>
                <a:tab pos="349250" algn="l"/>
                <a:tab pos="1263650" algn="l"/>
                <a:tab pos="2178050" algn="l"/>
                <a:tab pos="3092450" algn="l"/>
                <a:tab pos="4006850" algn="l"/>
                <a:tab pos="4921250" algn="l"/>
                <a:tab pos="5835650" algn="l"/>
                <a:tab pos="6750050" algn="l"/>
                <a:tab pos="7664450" algn="l"/>
                <a:tab pos="8578850" algn="l"/>
                <a:tab pos="9493250" algn="l"/>
                <a:tab pos="10407650" algn="l"/>
              </a:tabLst>
              <a:defRPr/>
            </a:pPr>
            <a:endParaRPr lang="ru-RU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2" charset="0"/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499992" y="2204864"/>
            <a:ext cx="446449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6075" indent="-344488" algn="ctr">
              <a:buClrTx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До начала обработки определить цели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обработки, </a:t>
            </a:r>
          </a:p>
          <a:p>
            <a:pPr marL="346075" indent="-344488" algn="ctr">
              <a:buClrTx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правовые основания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обработки, категории ПД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6075" indent="-344488" algn="ctr">
              <a:buClrTx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и категории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субъектов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ПД, сроки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и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6075" indent="-344488" algn="ctr">
              <a:buClrTx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условия прекращения 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обработки ПД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14773" y="3788828"/>
            <a:ext cx="4120231" cy="634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Соблюдать требования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закона (ст. 6, ст. 7, ст. 9) </a:t>
            </a:r>
            <a:endParaRPr lang="ru-RU" sz="1400" dirty="0" smtClean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при передаче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(распространении) ПД </a:t>
            </a:r>
            <a:endParaRPr lang="ru-RU" sz="1400" dirty="0" smtClean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третьим лицам</a:t>
            </a:r>
            <a:endParaRPr lang="ru-RU" sz="1400" dirty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8982" y="4926275"/>
            <a:ext cx="4104456" cy="935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Соблюдать требования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закона (ст. 9, 14. ст. 18 </a:t>
            </a:r>
            <a:endParaRPr lang="ru-RU" sz="1400" dirty="0" smtClean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ст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. 20, </a:t>
            </a: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ст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. 21, ст. </a:t>
            </a: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23)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при поступлении запроса </a:t>
            </a:r>
            <a:endParaRPr lang="ru-RU" sz="1400" dirty="0" smtClean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о предоставлении 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информации от </a:t>
            </a:r>
            <a:endParaRPr lang="ru-RU" sz="1400" dirty="0" smtClean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Субъекта </a:t>
            </a:r>
            <a:r>
              <a:rPr lang="ru-RU" sz="1400" dirty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ПД или </a:t>
            </a:r>
            <a:r>
              <a:rPr lang="ru-RU" sz="1400" dirty="0" smtClean="0">
                <a:solidFill>
                  <a:srgbClr val="000000"/>
                </a:solidFill>
                <a:latin typeface="Constantia" panose="02030602050306030303" pitchFamily="18" charset="0"/>
                <a:cs typeface="Arial" charset="0"/>
              </a:rPr>
              <a:t>Уполномоченного органа</a:t>
            </a:r>
            <a:endParaRPr lang="ru-RU" sz="1400" dirty="0">
              <a:solidFill>
                <a:srgbClr val="000000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499992" y="3428305"/>
            <a:ext cx="4455082" cy="663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Подготовить документы и провести все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необходимые 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мероприятия в отношении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7663" indent="-346075" algn="ctr">
              <a:buClrTx/>
              <a:buFontTx/>
              <a:buNone/>
              <a:tabLst>
                <a:tab pos="347663" algn="l"/>
                <a:tab pos="1262063" algn="l"/>
                <a:tab pos="2176463" algn="l"/>
                <a:tab pos="3090863" algn="l"/>
                <a:tab pos="4005263" algn="l"/>
                <a:tab pos="4919663" algn="l"/>
                <a:tab pos="5834063" algn="l"/>
                <a:tab pos="6748463" algn="l"/>
                <a:tab pos="7662863" algn="l"/>
                <a:tab pos="8577263" algn="l"/>
                <a:tab pos="9491663" algn="l"/>
                <a:tab pos="10406063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работников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497660" y="4423506"/>
            <a:ext cx="4464496" cy="64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Обеспечить при обработке ПД требования,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предусмотренные </a:t>
            </a:r>
            <a:r>
              <a:rPr lang="ru-RU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пп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.  3, 5, 6,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7, 8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, 13, 15 </a:t>
            </a:r>
            <a:endParaRPr lang="ru-RU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ПП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РФ от 15 сентября 2008 г. № 687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500910" y="5390007"/>
            <a:ext cx="4454164" cy="699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6075" indent="-344488" algn="ctr">
              <a:spcBef>
                <a:spcPts val="300"/>
              </a:spcBef>
              <a:buClrTx/>
              <a:buSzPct val="65000"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Организовать работу и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обеспечить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при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обработке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  <a:p>
            <a:pPr marL="346075" indent="-344488" algn="ctr">
              <a:spcBef>
                <a:spcPts val="300"/>
              </a:spcBef>
              <a:buClrTx/>
              <a:buSzPct val="65000"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ПД требования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, ПП РФ    от 1.11.2012 №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1119, </a:t>
            </a:r>
          </a:p>
          <a:p>
            <a:pPr marL="346075" indent="-344488" algn="ctr">
              <a:spcBef>
                <a:spcPts val="300"/>
              </a:spcBef>
              <a:buClrTx/>
              <a:buSzPct val="65000"/>
              <a:buFontTx/>
              <a:buNone/>
              <a:tabLst>
                <a:tab pos="346075" algn="l"/>
                <a:tab pos="1260475" algn="l"/>
                <a:tab pos="2174875" algn="l"/>
                <a:tab pos="3089275" algn="l"/>
                <a:tab pos="4003675" algn="l"/>
                <a:tab pos="4918075" algn="l"/>
                <a:tab pos="5832475" algn="l"/>
                <a:tab pos="6746875" algn="l"/>
                <a:tab pos="7661275" algn="l"/>
                <a:tab pos="8575675" algn="l"/>
                <a:tab pos="9490075" algn="l"/>
                <a:tab pos="10404475" algn="l"/>
              </a:tabLst>
              <a:defRPr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ст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. 18.1, 19, 22.1 152-ФЗ </a:t>
            </a:r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1781114" y="1989187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188719" y="3140968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152333" y="1965809"/>
            <a:ext cx="360363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1764134" y="5949627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1764134" y="4541316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1763365" y="3392834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7188718" y="4106166"/>
            <a:ext cx="360363" cy="3173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7188720" y="5102670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14362" y="6381328"/>
            <a:ext cx="7902053" cy="36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marL="342900" indent="-341313" algn="ctr"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Calibri" pitchFamily="34" charset="0"/>
              </a:rPr>
              <a:t>Принимать необходимые организационные и технические меры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Calibri" pitchFamily="34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7199982" y="6093991"/>
            <a:ext cx="3603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5560">
            <a:solidFill>
              <a:srgbClr val="3543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2051504" y="4181696"/>
            <a:ext cx="504057" cy="6154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W:\ОПД\Для Деменковой\512557_6b46a_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99" y="1268760"/>
            <a:ext cx="2519900" cy="17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292696"/>
            <a:ext cx="7308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  <a:cs typeface="Calibri" pitchFamily="34" charset="0"/>
              </a:rPr>
              <a:t>Лицо, ответственное за организацию обработки персональных данных</a:t>
            </a:r>
            <a:endParaRPr lang="ru-RU" sz="2200" b="1" dirty="0">
              <a:solidFill>
                <a:schemeClr val="tx1"/>
              </a:solidFill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68760"/>
            <a:ext cx="3672408" cy="131936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Оператор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, являющийся юридическим лицом, назначает лицо, ответственное за организацию обработки персональных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данных (ч. 1 ст. 22.1)</a:t>
            </a:r>
            <a:endParaRPr lang="ru-RU" sz="1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12976"/>
            <a:ext cx="3672408" cy="115212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Лицо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</a:rPr>
              <a:t>, ответственное за организацию обработки персональных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данных </a:t>
            </a:r>
            <a:r>
              <a:rPr lang="ru-RU" sz="1600" b="1" u="sng" dirty="0" smtClean="0">
                <a:solidFill>
                  <a:schemeClr val="tx1"/>
                </a:solidFill>
                <a:latin typeface="Constantia" pitchFamily="18" charset="0"/>
              </a:rPr>
              <a:t>обязано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860" y="2848331"/>
            <a:ext cx="3557552" cy="164109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осуществлять внутренний контроль за соблюдением оператором и его работниками законодательства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РФ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 персональных данных, в том числе требований к защите персональных данных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2860" y="4797152"/>
            <a:ext cx="3528392" cy="172819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доводить до сведения работников оператора положения законодательства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РФ 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 персональных данных, локальных актов по вопросам обработки персональных данных, требований к защите персональных данных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2588122"/>
            <a:ext cx="504056" cy="62485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731995">
            <a:off x="4400471" y="4160072"/>
            <a:ext cx="504057" cy="8952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472003" y="3228814"/>
            <a:ext cx="504056" cy="8801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797152"/>
            <a:ext cx="3528392" cy="172819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организовывать прием и обработку обращений и запросов субъектов персональных данных или их представителей и (или) осуществлять контроль за приемом и обработкой таких обращений и запросов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1509709" y="2560340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235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45978"/>
              </p:ext>
            </p:extLst>
          </p:nvPr>
        </p:nvGraphicFramePr>
        <p:xfrm>
          <a:off x="586482" y="1268760"/>
          <a:ext cx="7993261" cy="11521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93261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Оператор обязан не раскрывать третьим лицам и не распространять персональные данные без согласия субъекта персональных данных, если иное не предусмотрено федеральным законом (ст. 7 ФЗ «О персональных данных»)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graphicFrame>
        <p:nvGraphicFramePr>
          <p:cNvPr id="2355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85505"/>
              </p:ext>
            </p:extLst>
          </p:nvPr>
        </p:nvGraphicFramePr>
        <p:xfrm>
          <a:off x="468313" y="3501008"/>
          <a:ext cx="2663824" cy="1335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3824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Передача третьим лицам при наличии согласия Субъекта ПД на такую передачу, если  иное не предусмотрено ст. 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333375"/>
            <a:ext cx="8229600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Конфиденциальность персональных данных</a:t>
            </a:r>
          </a:p>
        </p:txBody>
      </p:sp>
      <p:graphicFrame>
        <p:nvGraphicFramePr>
          <p:cNvPr id="1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51116"/>
              </p:ext>
            </p:extLst>
          </p:nvPr>
        </p:nvGraphicFramePr>
        <p:xfrm>
          <a:off x="3528553" y="3501008"/>
          <a:ext cx="2376264" cy="1335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264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Передача персональных данных с использованием защищенных каналов связи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499992" y="2536797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236296" y="2560340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22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00919"/>
              </p:ext>
            </p:extLst>
          </p:nvPr>
        </p:nvGraphicFramePr>
        <p:xfrm>
          <a:off x="6321649" y="3501008"/>
          <a:ext cx="2376264" cy="1335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264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Поручение обработки персональных данных третьему лицу при наличии согласия субъекта ПДн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  <p:pic>
        <p:nvPicPr>
          <p:cNvPr id="2053" name="Picture 5" descr="W:\ОПД\Для Деменковой\d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0328"/>
            <a:ext cx="2016224" cy="14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700" y="494116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ОТВЕТ НА ЗАПРОС</a:t>
            </a:r>
            <a:endParaRPr lang="ru-RU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55" name="Picture 7" descr="W:\ОПД\Для Деменковой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51" y="4936038"/>
            <a:ext cx="2232248" cy="14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:\ОПД\Для Деменковой\2659227980172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71" y="4609411"/>
            <a:ext cx="2244841" cy="22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DCF71761-7923-464F-B3C3-715865549BE6}"/>
              </a:ext>
            </a:extLst>
          </p:cNvPr>
          <p:cNvCxnSpPr>
            <a:cxnSpLocks/>
          </p:cNvCxnSpPr>
          <p:nvPr/>
        </p:nvCxnSpPr>
        <p:spPr>
          <a:xfrm flipV="1">
            <a:off x="4205059" y="5133863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DCF71761-7923-464F-B3C3-715865549BE6}"/>
              </a:ext>
            </a:extLst>
          </p:cNvPr>
          <p:cNvCxnSpPr>
            <a:cxnSpLocks/>
          </p:cNvCxnSpPr>
          <p:nvPr/>
        </p:nvCxnSpPr>
        <p:spPr>
          <a:xfrm>
            <a:off x="4097047" y="5192878"/>
            <a:ext cx="972132" cy="7892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72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1507933" y="2348880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235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36998"/>
              </p:ext>
            </p:extLst>
          </p:nvPr>
        </p:nvGraphicFramePr>
        <p:xfrm>
          <a:off x="584707" y="1556792"/>
          <a:ext cx="7993261" cy="7200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93261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cs typeface="+mn-cs"/>
                        </a:rPr>
                        <a:t>Обработка персональных данных в связи с распространением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cs typeface="+mn-cs"/>
                        </a:rPr>
                        <a:t>коронавирусной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cs typeface="+mn-cs"/>
                        </a:rPr>
                        <a:t> инфекции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cs typeface="+mn-cs"/>
                        </a:rPr>
                        <a:t>COVID-19)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graphicFrame>
        <p:nvGraphicFramePr>
          <p:cNvPr id="2355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38899"/>
              </p:ext>
            </p:extLst>
          </p:nvPr>
        </p:nvGraphicFramePr>
        <p:xfrm>
          <a:off x="466538" y="3284984"/>
          <a:ext cx="2663824" cy="18391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3824"/>
              </a:tblGrid>
              <a:tr h="183915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C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ообщение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 Ф.И.О. и факта заболевания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коронавирусной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 инфекцией всем сотрудникам организации в целях выявления контактов заболевшего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333375"/>
            <a:ext cx="8229600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Конфиденциальность персональных данных</a:t>
            </a:r>
          </a:p>
        </p:txBody>
      </p:sp>
      <p:graphicFrame>
        <p:nvGraphicFramePr>
          <p:cNvPr id="1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3129"/>
              </p:ext>
            </p:extLst>
          </p:nvPr>
        </p:nvGraphicFramePr>
        <p:xfrm>
          <a:off x="3526778" y="3284984"/>
          <a:ext cx="2376264" cy="18391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264"/>
              </a:tblGrid>
              <a:tr h="18391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Использование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тепловизоров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 для измерения температуры работников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471452" y="2348880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209024" y="2348880"/>
            <a:ext cx="433387" cy="79216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22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19515"/>
              </p:ext>
            </p:extLst>
          </p:nvPr>
        </p:nvGraphicFramePr>
        <p:xfrm>
          <a:off x="6319874" y="3284984"/>
          <a:ext cx="2376264" cy="26295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6264"/>
              </a:tblGrid>
              <a:tr h="18391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Отнесение информации об адресе жилого дома, с которого госпитализировано лицо с подозрением на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коронавирусную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tantia" panose="02030602050306030303" pitchFamily="18" charset="0"/>
                        </a:rPr>
                        <a:t> инфекцию, к персональным данным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charset="0"/>
                      </a:endParaRPr>
                    </a:p>
                  </a:txBody>
                  <a:tcPr marL="90000" marR="90000" marT="45726" marB="4572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84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cs typeface="+mn-cs"/>
              </a:rPr>
              <a:t>Локальные акты операторов по вопросам обработки персональных данных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Microsoft YaHei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67544" y="1340769"/>
            <a:ext cx="3887788" cy="93662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ч. 1 ст. </a:t>
            </a:r>
            <a:r>
              <a:rPr lang="ru-RU" alt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22.1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Оператор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, являющийся юридическим лицом, назначает лицо, ответственное за организацию обработки персональных данных 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220072" y="1341562"/>
            <a:ext cx="3599828" cy="93662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Приказ о назначении лица, ответственного за организацию обработки ПДн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Должностная инструкция ответственного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501382" y="1629693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5364088" y="1412776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5386350" y="1881596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70992" y="2484300"/>
            <a:ext cx="3884340" cy="137674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ч. 1 ст. </a:t>
            </a:r>
            <a:r>
              <a:rPr lang="ru-RU" alt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22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Оператор до начала обработки персональных данных обязан уведомить уполномоченный орган по защите прав субъектов персональных данных о своем намерении осуществлять обработку персональных 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данных</a:t>
            </a:r>
            <a:endParaRPr lang="ru-RU" altLang="ru-RU" sz="1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223520" y="2485093"/>
            <a:ext cx="3599828" cy="137595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Уведомление об обработке персональных данных, в </a:t>
            </a:r>
            <a:r>
              <a:rPr lang="ru-RU" sz="1400" dirty="0">
                <a:latin typeface="Constantia" panose="02030602050306030303" pitchFamily="18" charset="0"/>
              </a:rPr>
              <a:t>виде документа на бумажном носителе или в форме электронного документа и </a:t>
            </a:r>
            <a:r>
              <a:rPr lang="ru-RU" sz="1400" dirty="0" smtClean="0">
                <a:latin typeface="Constantia" panose="02030602050306030303" pitchFamily="18" charset="0"/>
              </a:rPr>
              <a:t>подписанное </a:t>
            </a:r>
            <a:r>
              <a:rPr lang="ru-RU" sz="1400" dirty="0">
                <a:latin typeface="Constantia" panose="02030602050306030303" pitchFamily="18" charset="0"/>
              </a:rPr>
              <a:t>уполномоченным лицом</a:t>
            </a:r>
            <a:endParaRPr lang="ru-RU" sz="1400" dirty="0" smtClean="0">
              <a:latin typeface="Constantia" panose="02030602050306030303" pitchFamily="18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4504830" y="2992888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67544" y="4077072"/>
            <a:ext cx="3887788" cy="26642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п. 2 ч. 1 ст. </a:t>
            </a:r>
            <a:r>
              <a:rPr lang="ru-RU" alt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18.1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Издание 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оператором, являющимся юридическим лицом, документов, определяющих политику оператора в отношении обработки персональных данных, локальных актов по вопросам обработки персональных данных, а также локальных актов, устанавливающих процедуры, направленные на предотвращение и выявление нарушений законодательства Российской Федерации, устранение последствий таких нарушений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220072" y="4077864"/>
            <a:ext cx="3599828" cy="266350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      Политика </a:t>
            </a:r>
            <a:r>
              <a:rPr lang="ru-RU" sz="1400" dirty="0">
                <a:latin typeface="Constantia" panose="02030602050306030303" pitchFamily="18" charset="0"/>
              </a:rPr>
              <a:t>оператора в отношении обработки персональных </a:t>
            </a:r>
            <a:r>
              <a:rPr lang="ru-RU" sz="1400" dirty="0" smtClean="0">
                <a:latin typeface="Constantia" panose="02030602050306030303" pitchFamily="18" charset="0"/>
              </a:rPr>
              <a:t>данных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Положение об обработке персональных данных (работников, клиентов, граждан)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Политика информационной безопасности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4501382" y="5090105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5375212" y="4509120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5380012" y="4981646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5422887" y="5589240"/>
            <a:ext cx="216024" cy="216917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7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cs typeface="+mn-cs"/>
              </a:rPr>
              <a:t>Локальные акты операторов по вопросам обработки персональных данных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  <a:ea typeface="Microsoft YaHei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67544" y="1340768"/>
            <a:ext cx="3887788" cy="223224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п. 4 ч. 1 ст. 18.1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осуществление внутреннего контроля и (или) аудита соответствия обработки персональных данных настоящему Федеральному закону и принятым в соответствии с ним нормативным правовым актам, требованиям к защите персональных данных, политике оператора в отношении обработки персональных данных, локальным актам оператора 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220072" y="1341561"/>
            <a:ext cx="3599828" cy="223145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Инструкция/Положение о проведении внутреннего контроля</a:t>
            </a: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533058" y="2277106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67544" y="3824012"/>
            <a:ext cx="3887788" cy="2629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ч. 5 ст. 18</a:t>
            </a:r>
            <a:r>
              <a:rPr lang="ru-RU" altLang="ru-RU" sz="1400" dirty="0">
                <a:solidFill>
                  <a:srgbClr val="000000"/>
                </a:solidFill>
                <a:latin typeface="Constantia" panose="02030602050306030303" pitchFamily="18" charset="0"/>
              </a:rPr>
              <a:t> При сборе персональных данных, в том числе посредством информационно-телекоммуникационной сети "Интернет", оператор обязан обеспечить запись, систематизацию, накопление, хранение, уточнение (обновление, изменение), извлечение персональных данных граждан Российской Федерации с использованием баз данных, находящихся на территории Российской Федерации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220072" y="3824012"/>
            <a:ext cx="3599828" cy="262932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ru-RU" sz="1400" dirty="0" smtClean="0">
                <a:latin typeface="Constantia" panose="02030602050306030303" pitchFamily="18" charset="0"/>
              </a:rPr>
              <a:t>Локальный акт</a:t>
            </a:r>
            <a:r>
              <a:rPr lang="ru-RU" sz="1400" dirty="0">
                <a:latin typeface="Constantia" panose="02030602050306030303" pitchFamily="18" charset="0"/>
              </a:rPr>
              <a:t>, содержащий сведения о месте нахождения базы данных информации, содержащей персональные данные граждан Российской </a:t>
            </a:r>
            <a:r>
              <a:rPr lang="ru-RU" sz="1400" dirty="0" smtClean="0">
                <a:latin typeface="Constantia" panose="02030602050306030303" pitchFamily="18" charset="0"/>
              </a:rPr>
              <a:t>Федерации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ru-RU" sz="1400" dirty="0" smtClean="0">
              <a:latin typeface="Constantia" panose="02030602050306030303" pitchFamily="18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4533057" y="4886324"/>
            <a:ext cx="503237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8898C3"/>
          </a:solidFill>
          <a:ln w="25560">
            <a:solidFill>
              <a:srgbClr val="3543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6777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2722</Words>
  <Application>Microsoft Office PowerPoint</Application>
  <PresentationFormat>Экран (4:3)</PresentationFormat>
  <Paragraphs>184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2_Тема Office</vt:lpstr>
      <vt:lpstr>3_Тема Office</vt:lpstr>
      <vt:lpstr>5_Тема Office</vt:lpstr>
      <vt:lpstr>6_Тема Office</vt:lpstr>
      <vt:lpstr>Трек</vt:lpstr>
      <vt:lpstr>2_Трек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avtushko</cp:lastModifiedBy>
  <cp:revision>341</cp:revision>
  <cp:lastPrinted>2020-01-28T05:36:36Z</cp:lastPrinted>
  <dcterms:created xsi:type="dcterms:W3CDTF">2011-08-08T08:54:32Z</dcterms:created>
  <dcterms:modified xsi:type="dcterms:W3CDTF">2020-08-26T06:32:03Z</dcterms:modified>
</cp:coreProperties>
</file>