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sldIdLst>
    <p:sldId id="284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6" r:id="rId12"/>
    <p:sldId id="265" r:id="rId13"/>
    <p:sldId id="266" r:id="rId14"/>
    <p:sldId id="268" r:id="rId15"/>
    <p:sldId id="269" r:id="rId16"/>
    <p:sldId id="287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3" autoAdjust="0"/>
  </p:normalViewPr>
  <p:slideViewPr>
    <p:cSldViewPr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A15A-6B54-4652-9577-3315350FC7C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55F62-E44C-4DF9-A933-DCE39ABD3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6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55F62-E44C-4DF9-A933-DCE39ABD35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3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55F62-E44C-4DF9-A933-DCE39ABD35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55F62-E44C-4DF9-A933-DCE39ABD35D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8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130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63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500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48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31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722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385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522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279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015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89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34A4-623C-4F60-BB47-6BF09EB483C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7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EF5B3BD3FD27E4DF254E1316F0BC751E0EB447745FA581A4798B87021C2EE91818E4C1B81CF8745ZFC7H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364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1" y="3570114"/>
            <a:ext cx="4266528" cy="2399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961" y="1009096"/>
            <a:ext cx="856895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Публикация агитационных </a:t>
            </a:r>
            <a:r>
              <a:rPr lang="ru-RU" dirty="0" smtClean="0"/>
              <a:t>материалов </a:t>
            </a:r>
            <a:r>
              <a:rPr lang="ru-RU" u="sng" dirty="0">
                <a:solidFill>
                  <a:srgbClr val="FF0000"/>
                </a:solidFill>
              </a:rPr>
              <a:t>не должна </a:t>
            </a:r>
            <a:r>
              <a:rPr lang="ru-RU" dirty="0"/>
              <a:t>сопровождаться </a:t>
            </a:r>
            <a:r>
              <a:rPr lang="ru-RU" b="1" dirty="0"/>
              <a:t>редакционными комментариями в какой бы то ни было форме</a:t>
            </a:r>
            <a:r>
              <a:rPr lang="ru-RU" dirty="0"/>
              <a:t>, а также заголовками и иллюстрациями, не согласованными с соответствующими зарегистрированным кандидатом, политической партией, выдвинувшей зарегистрированного </a:t>
            </a:r>
            <a:r>
              <a:rPr lang="ru-RU" dirty="0" smtClean="0"/>
              <a:t>кандидата </a:t>
            </a:r>
            <a:r>
              <a:rPr lang="ru-RU" b="1" dirty="0" smtClean="0"/>
              <a:t>(п. 15 ст. 53).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960" y="249289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газете «Липецкая газета» (№224 (22102) от </a:t>
            </a:r>
            <a:r>
              <a:rPr lang="ru-RU" sz="1600" dirty="0" smtClean="0"/>
              <a:t>18 </a:t>
            </a:r>
            <a:r>
              <a:rPr lang="ru-RU" sz="1600" dirty="0"/>
              <a:t>ноября 2003 г.) в рубрике «Выборы-2003» был опубликован предвыборный материал Елецких А.Л. с его ответами на вопросы избирателей. В этом же номере газеты на этой же странице, но в другой рубрике «Заявление редакционной коллегии «ЛГ» была помещена публикация «Не надо переписывать историю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5436" y="3570114"/>
            <a:ext cx="4284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</a:rPr>
              <a:t>Елецких А.Л. обратился в суд, полагая, что в данной публикации содержатся сведения, не соответствующие действительности, порочащие его честь, достоинство и деловую репутацию как кандидата в депутаты и как гражданина. Комментарий носит характер незаконной предвыборной агитации, побуждая избирателей голосовать против него. </a:t>
            </a:r>
          </a:p>
        </p:txBody>
      </p:sp>
    </p:spTree>
    <p:extLst>
      <p:ext uri="{BB962C8B-B14F-4D97-AF65-F5344CB8AC3E}">
        <p14:creationId xmlns:p14="http://schemas.microsoft.com/office/powerpoint/2010/main" val="397255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td2.mycdn.me/image?id=838117351597&amp;t=20&amp;plc=WEB&amp;tkn=*nOHbrbP8vw0htgoxVuawEmzGyKo"/>
          <p:cNvPicPr>
            <a:picLocks noChangeAspect="1" noChangeArrowheads="1"/>
          </p:cNvPicPr>
          <p:nvPr/>
        </p:nvPicPr>
        <p:blipFill>
          <a:blip r:embed="rId2" cstate="print"/>
          <a:srcRect l="19845" t="1312" r="21566" b="5501"/>
          <a:stretch>
            <a:fillRect/>
          </a:stretch>
        </p:blipFill>
        <p:spPr bwMode="auto">
          <a:xfrm>
            <a:off x="107503" y="3158970"/>
            <a:ext cx="2483768" cy="28443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0553" y="1484784"/>
            <a:ext cx="8825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Предвыборная </a:t>
            </a:r>
            <a:r>
              <a:rPr lang="ru-RU" b="1" dirty="0"/>
              <a:t>агитация</a:t>
            </a:r>
            <a:r>
              <a:rPr lang="ru-RU" dirty="0"/>
              <a:t>, агитация по вопросам референдума </a:t>
            </a:r>
            <a:r>
              <a:rPr lang="ru-RU" b="1" u="sng" dirty="0"/>
              <a:t>вне агитационного периода</a:t>
            </a:r>
            <a:r>
              <a:rPr lang="ru-RU" dirty="0"/>
              <a:t>, установленного законодательством о выборах и референдумах, либо в местах, где ее проведение запрещено законодательством о выборах и референдумах, -</a:t>
            </a:r>
          </a:p>
          <a:p>
            <a:pPr algn="just"/>
            <a:r>
              <a:rPr lang="ru-RU" dirty="0"/>
              <a:t>влечет наложение административного штрафа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граждан в размере от одной тысячи до одной тысячи пятисот рублей</a:t>
            </a:r>
            <a:r>
              <a:rPr lang="ru-RU" dirty="0"/>
              <a:t>;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должностных лиц - от двух тысяч до пяти тысяч рублей;</a:t>
            </a:r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юридических лиц - от двадцати тысяч до ста 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192" y="65846"/>
            <a:ext cx="5693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Статья </a:t>
            </a:r>
            <a:r>
              <a:rPr lang="ru-RU" b="1" dirty="0">
                <a:solidFill>
                  <a:srgbClr val="FF0000"/>
                </a:solidFill>
              </a:rPr>
              <a:t>5.10. КоАП </a:t>
            </a:r>
            <a:r>
              <a:rPr lang="ru-RU" b="1" dirty="0" smtClean="0">
                <a:solidFill>
                  <a:srgbClr val="FF0000"/>
                </a:solidFill>
              </a:rPr>
              <a:t>РФ. Проведение </a:t>
            </a:r>
            <a:r>
              <a:rPr lang="ru-RU" b="1" dirty="0">
                <a:solidFill>
                  <a:srgbClr val="FF0000"/>
                </a:solidFill>
              </a:rPr>
              <a:t>предвыборной агитации, агитации по вопросам референдума вне агитационного периода и в местах, где ее проведение запрещено законодательством о выборах и референдумах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1271" y="3356992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1780" y="4221088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Под предвыборной агитацией </a:t>
            </a:r>
            <a:r>
              <a:rPr lang="ru-RU" dirty="0" smtClean="0"/>
              <a:t>понимается </a:t>
            </a:r>
            <a:r>
              <a:rPr lang="ru-RU" dirty="0"/>
              <a:t>деятельность, осуществляемая в период избирательной кампании по выборам Президента Российской Федерации и имеющая целью побудить или побуждающая избирателей к голосованию за кандидата (кандидатов) либо против кандидата (кандидатов</a:t>
            </a:r>
            <a:r>
              <a:rPr lang="ru-RU" dirty="0" smtClean="0"/>
              <a:t>) (п. 2 ст.8).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510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32" y="1124744"/>
            <a:ext cx="887011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50" b="1" dirty="0" smtClean="0"/>
              <a:t>Предвыборной </a:t>
            </a:r>
            <a:r>
              <a:rPr lang="ru-RU" sz="1550" b="1" dirty="0"/>
              <a:t>агитацией, осуществляемой в период избирательной кампании, </a:t>
            </a:r>
            <a:r>
              <a:rPr lang="ru-RU" sz="1550" b="1" dirty="0" smtClean="0"/>
              <a:t>признаются                 (п. 1 ст. 49):</a:t>
            </a:r>
            <a:endParaRPr lang="ru-RU" sz="1550" b="1" dirty="0"/>
          </a:p>
          <a:p>
            <a:pPr algn="just"/>
            <a:r>
              <a:rPr lang="ru-RU" sz="1600" dirty="0"/>
              <a:t>1) призывы голосовать за или против кандидата (кандидатов);</a:t>
            </a:r>
          </a:p>
          <a:p>
            <a:pPr algn="just"/>
            <a:r>
              <a:rPr lang="ru-RU" sz="1600" dirty="0" smtClean="0"/>
              <a:t>2</a:t>
            </a:r>
            <a:r>
              <a:rPr lang="ru-RU" sz="1600" dirty="0"/>
              <a:t>) выражение предпочтения какому-либо кандидату, какой-либо политической партии, выдвинувшей кандидата, в частности указание, за какого кандидата будет голосовать избиратель (за исключением случая опубликования (обнародования) результатов опроса общественного мнения в соответствии с </a:t>
            </a:r>
            <a:r>
              <a:rPr lang="ru-RU" sz="1600" dirty="0" smtClean="0"/>
              <a:t>п. 2 ст. 47 настоящего Федерального закона);</a:t>
            </a:r>
            <a:endParaRPr lang="ru-RU" sz="1600" dirty="0">
              <a:hlinkClick r:id="rId2"/>
            </a:endParaRPr>
          </a:p>
          <a:p>
            <a:pPr algn="just"/>
            <a:r>
              <a:rPr lang="ru-RU" sz="1600" dirty="0" smtClean="0"/>
              <a:t>3</a:t>
            </a:r>
            <a:r>
              <a:rPr lang="ru-RU" sz="1600" dirty="0"/>
              <a:t>) описание возможных последствий избрания или </a:t>
            </a:r>
            <a:r>
              <a:rPr lang="ru-RU" sz="1600" dirty="0" err="1"/>
              <a:t>неизбрания</a:t>
            </a:r>
            <a:r>
              <a:rPr lang="ru-RU" sz="1600" dirty="0"/>
              <a:t> кандидата;</a:t>
            </a:r>
          </a:p>
          <a:p>
            <a:pPr algn="just"/>
            <a:r>
              <a:rPr lang="ru-RU" sz="1600" dirty="0"/>
              <a:t>4) распространение информации с явным преобладанием сведений о каких-либо кандидатах, политических партиях, выдвинувших кандидатов, в сочетании с позитивными либо негативными комментариями;</a:t>
            </a:r>
          </a:p>
          <a:p>
            <a:pPr algn="just"/>
            <a:r>
              <a:rPr lang="ru-RU" sz="1600" dirty="0" smtClean="0"/>
              <a:t>5</a:t>
            </a:r>
            <a:r>
              <a:rPr lang="ru-RU" sz="1600" dirty="0"/>
              <a:t>) распространение информации о деятельности кандидата, не связанной с его профессиональной деятельностью или исполнением им своих служебных (должностных) обязанностей;</a:t>
            </a:r>
          </a:p>
          <a:p>
            <a:pPr algn="just"/>
            <a:r>
              <a:rPr lang="ru-RU" sz="1600" dirty="0"/>
              <a:t>6) деятельность, способствующая формированию положительного или отрицательного отношения избирателей к кандидату, политической партии, к которой принадлежит данный кандидат, политической партии, выдвинувшей кандидата;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65304"/>
            <a:ext cx="91251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itchFamily="2" charset="2"/>
              <a:buChar char="v"/>
            </a:pPr>
            <a:r>
              <a:rPr lang="ru-RU" sz="1100" i="1" dirty="0">
                <a:solidFill>
                  <a:prstClr val="black"/>
                </a:solidFill>
              </a:rPr>
              <a:t>При этом </a:t>
            </a:r>
            <a:r>
              <a:rPr lang="ru-RU" sz="1100" i="1" dirty="0" smtClean="0">
                <a:solidFill>
                  <a:prstClr val="black"/>
                </a:solidFill>
              </a:rPr>
              <a:t>действия</a:t>
            </a:r>
            <a:r>
              <a:rPr lang="ru-RU" sz="1100" i="1" dirty="0">
                <a:solidFill>
                  <a:prstClr val="black"/>
                </a:solidFill>
              </a:rPr>
              <a:t>, </a:t>
            </a:r>
            <a:r>
              <a:rPr lang="ru-RU" sz="1100" i="1" dirty="0" smtClean="0">
                <a:solidFill>
                  <a:prstClr val="black"/>
                </a:solidFill>
              </a:rPr>
              <a:t>указанные </a:t>
            </a:r>
            <a:r>
              <a:rPr lang="ru-RU" sz="1100" i="1" dirty="0">
                <a:solidFill>
                  <a:prstClr val="black"/>
                </a:solidFill>
              </a:rPr>
              <a:t>в подпункте «а</a:t>
            </a:r>
            <a:r>
              <a:rPr lang="ru-RU" sz="1100" i="1" dirty="0" smtClean="0">
                <a:solidFill>
                  <a:prstClr val="black"/>
                </a:solidFill>
              </a:rPr>
              <a:t>», </a:t>
            </a:r>
            <a:r>
              <a:rPr lang="ru-RU" sz="1100" i="1" dirty="0">
                <a:solidFill>
                  <a:prstClr val="black"/>
                </a:solidFill>
              </a:rPr>
              <a:t>признаются предвыборной агитацией в случае, если эти действия </a:t>
            </a:r>
            <a:r>
              <a:rPr lang="ru-RU" sz="1100" b="1" i="1" dirty="0">
                <a:solidFill>
                  <a:prstClr val="black"/>
                </a:solidFill>
              </a:rPr>
              <a:t>совершены с целью побудить избирателей голосовать за кандидата, кандидатов, список, списки кандидатов или против него (них)</a:t>
            </a:r>
            <a:r>
              <a:rPr lang="ru-RU" sz="1100" i="1" dirty="0">
                <a:solidFill>
                  <a:prstClr val="black"/>
                </a:solidFill>
              </a:rPr>
              <a:t>, а действия, указанные в подпунктах «б» - «е</a:t>
            </a:r>
            <a:r>
              <a:rPr lang="ru-RU" sz="1100" i="1" dirty="0" smtClean="0">
                <a:solidFill>
                  <a:prstClr val="black"/>
                </a:solidFill>
              </a:rPr>
              <a:t>», </a:t>
            </a:r>
            <a:r>
              <a:rPr lang="ru-RU" sz="1100" i="1" dirty="0">
                <a:solidFill>
                  <a:prstClr val="black"/>
                </a:solidFill>
              </a:rPr>
              <a:t>- в случае, если эти действия совершены с такой целью </a:t>
            </a:r>
            <a:r>
              <a:rPr lang="ru-RU" sz="1100" b="1" i="1" u="sng" dirty="0" smtClean="0">
                <a:solidFill>
                  <a:prstClr val="black"/>
                </a:solidFill>
              </a:rPr>
              <a:t>неоднократно</a:t>
            </a:r>
            <a:r>
              <a:rPr lang="ru-RU" sz="1100" i="1" dirty="0" smtClean="0">
                <a:solidFill>
                  <a:prstClr val="black"/>
                </a:solidFill>
              </a:rPr>
              <a:t> </a:t>
            </a:r>
            <a:r>
              <a:rPr lang="ru-RU" sz="1100" b="1" i="1" dirty="0" smtClean="0">
                <a:solidFill>
                  <a:prstClr val="black"/>
                </a:solidFill>
              </a:rPr>
              <a:t>(пункт </a:t>
            </a:r>
            <a:r>
              <a:rPr lang="ru-RU" sz="1100" b="1" i="1" dirty="0">
                <a:solidFill>
                  <a:prstClr val="black"/>
                </a:solidFill>
              </a:rPr>
              <a:t>21 </a:t>
            </a:r>
            <a:r>
              <a:rPr lang="ru-RU" sz="1100" b="1" i="1" dirty="0" smtClean="0">
                <a:solidFill>
                  <a:prstClr val="black"/>
                </a:solidFill>
              </a:rPr>
              <a:t>ст. 48). </a:t>
            </a:r>
            <a:endParaRPr lang="ru-RU" sz="1100" b="1" i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67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6957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Предвыборная агитация на каналах организаций телерадиовещания, в периодических печатных изданиях и в сетевых изданиях проводится в период, который начинается за </a:t>
            </a:r>
            <a:r>
              <a:rPr lang="ru-RU" b="1" dirty="0">
                <a:solidFill>
                  <a:srgbClr val="FF0000"/>
                </a:solidFill>
              </a:rPr>
              <a:t>28 дней </a:t>
            </a:r>
            <a:r>
              <a:rPr lang="ru-RU" b="1" dirty="0"/>
              <a:t>до дня голосования и прекращается в ноль часов по местному времени дня, предшествующего дню </a:t>
            </a:r>
            <a:r>
              <a:rPr lang="ru-RU" b="1" dirty="0" smtClean="0"/>
              <a:t>голосования.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9047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4780" y="2601448"/>
            <a:ext cx="3998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Проведение </a:t>
            </a:r>
            <a:r>
              <a:rPr lang="ru-RU" dirty="0"/>
              <a:t>предвыборной агитации </a:t>
            </a:r>
            <a:r>
              <a:rPr lang="ru-RU" b="1" dirty="0"/>
              <a:t>в день голосования и в предшествующий ему день </a:t>
            </a:r>
            <a:r>
              <a:rPr lang="ru-RU" b="1" u="sng" dirty="0">
                <a:solidFill>
                  <a:srgbClr val="FF0000"/>
                </a:solidFill>
              </a:rPr>
              <a:t>запрещается</a:t>
            </a:r>
            <a:r>
              <a:rPr lang="ru-RU" dirty="0"/>
              <a:t> </a:t>
            </a:r>
            <a:r>
              <a:rPr lang="ru-RU" b="1" dirty="0"/>
              <a:t>(пункт 3 </a:t>
            </a:r>
            <a:r>
              <a:rPr lang="ru-RU" b="1" dirty="0" smtClean="0"/>
              <a:t>ст.50).</a:t>
            </a:r>
            <a:endParaRPr lang="ru-RU" b="1" dirty="0"/>
          </a:p>
          <a:p>
            <a:pPr algn="just"/>
            <a:r>
              <a:rPr lang="ru-RU" dirty="0"/>
              <a:t>Агитационный период оканчивается за сутки до дня голосования.</a:t>
            </a:r>
          </a:p>
          <a:p>
            <a:pPr algn="just"/>
            <a:r>
              <a:rPr lang="ru-RU" dirty="0"/>
              <a:t>Окончанием срока проведения агитации на каналах организаций телерадиовещания и в периодических печатных изданиях является общий срок окончания агитационного периода.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02" y="2852936"/>
            <a:ext cx="4818112" cy="2469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21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6" y="1471317"/>
            <a:ext cx="4252804" cy="42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1484784"/>
            <a:ext cx="47065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Проведение </a:t>
            </a:r>
            <a:r>
              <a:rPr lang="ru-RU" b="1" dirty="0"/>
              <a:t>предвыборной агитации</a:t>
            </a:r>
            <a:r>
              <a:rPr lang="ru-RU" dirty="0"/>
              <a:t>, агитации по вопросам референдума </a:t>
            </a:r>
            <a:r>
              <a:rPr lang="ru-RU" b="1" u="sng" dirty="0"/>
              <a:t>лицами, которым участие в ее проведении запрещено</a:t>
            </a:r>
            <a:r>
              <a:rPr lang="ru-RU" dirty="0"/>
              <a:t> федеральным законом, а равно </a:t>
            </a:r>
            <a:r>
              <a:rPr lang="ru-RU" b="1" dirty="0"/>
              <a:t>привлечение к проведению предвыборной агитации</a:t>
            </a:r>
            <a:r>
              <a:rPr lang="ru-RU" dirty="0"/>
              <a:t>, агитации по вопросам референдума </a:t>
            </a:r>
            <a:r>
              <a:rPr lang="ru-RU" b="1" u="sng" dirty="0"/>
              <a:t>лиц, которые не достигнут на день голосования возраста 18 лет,</a:t>
            </a:r>
            <a:r>
              <a:rPr lang="ru-RU" dirty="0"/>
              <a:t> в формах и методами, которые запрещены федеральным законом, -</a:t>
            </a:r>
          </a:p>
          <a:p>
            <a:pPr algn="just"/>
            <a:r>
              <a:rPr lang="ru-RU" dirty="0" smtClean="0"/>
              <a:t>влечет </a:t>
            </a:r>
            <a:r>
              <a:rPr lang="ru-RU" dirty="0"/>
              <a:t>наложение административного штрафа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граждан в размере от одной тысячи до одной тысячи пятисот рублей</a:t>
            </a:r>
            <a:r>
              <a:rPr lang="ru-RU" dirty="0"/>
              <a:t>;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должностных лиц - от двух тысяч до трех тысяч рублей;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юридических лиц - от двадцати тысяч до тридцати 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262" y="116632"/>
            <a:ext cx="5899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Статья 5.11. КоАП РФ. Проведение </a:t>
            </a:r>
            <a:r>
              <a:rPr lang="ru-RU" b="1" dirty="0">
                <a:solidFill>
                  <a:srgbClr val="FF0000"/>
                </a:solidFill>
              </a:rPr>
              <a:t>предвыборной агитации, агитации по вопросам референдума лицами, которым участие в ее проведении запрещено федеральным законом</a:t>
            </a:r>
          </a:p>
        </p:txBody>
      </p:sp>
    </p:spTree>
    <p:extLst>
      <p:ext uri="{BB962C8B-B14F-4D97-AF65-F5344CB8AC3E}">
        <p14:creationId xmlns:p14="http://schemas.microsoft.com/office/powerpoint/2010/main" val="3967414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340768"/>
            <a:ext cx="885698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</a:rPr>
              <a:t>Запрещается</a:t>
            </a:r>
            <a:r>
              <a:rPr lang="ru-RU" dirty="0"/>
              <a:t> </a:t>
            </a:r>
            <a:r>
              <a:rPr lang="ru-RU" dirty="0" smtClean="0"/>
              <a:t>прямо или косвенно привлекать к предвыборной агитации л</a:t>
            </a:r>
            <a:r>
              <a:rPr lang="ru-RU" b="1" dirty="0" smtClean="0"/>
              <a:t>иц, не достигших на день голосования возраста 18 лет</a:t>
            </a:r>
            <a:r>
              <a:rPr lang="ru-RU" dirty="0" smtClean="0"/>
              <a:t>, в том числе использовать </a:t>
            </a:r>
            <a:r>
              <a:rPr lang="ru-RU" b="1" dirty="0" smtClean="0"/>
              <a:t>изображения и высказывания таких лиц </a:t>
            </a:r>
            <a:r>
              <a:rPr lang="ru-RU" dirty="0" smtClean="0"/>
              <a:t>в агитационных материалах </a:t>
            </a:r>
            <a:r>
              <a:rPr lang="ru-RU" b="1" dirty="0" smtClean="0"/>
              <a:t>(п. 6 ст. 49).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98173" y="2612538"/>
            <a:ext cx="7675645" cy="3256818"/>
            <a:chOff x="358031" y="2204864"/>
            <a:chExt cx="8355929" cy="369302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31" y="2204864"/>
              <a:ext cx="8355929" cy="36930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580112" y="4023736"/>
              <a:ext cx="273630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32316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</a:p>
        </p:txBody>
      </p:sp>
    </p:spTree>
    <p:extLst>
      <p:ext uri="{BB962C8B-B14F-4D97-AF65-F5344CB8AC3E}">
        <p14:creationId xmlns:p14="http://schemas.microsoft.com/office/powerpoint/2010/main" val="3216844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5832648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Приостановление выпуска средства массовой информации за нарушение законодательства Российской Федерации о выборах и референдумах                               (ст. 16.1 Закона РФ от 27.12.1991 № 2124-1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«О средствах массовой информации»)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000" y="1429592"/>
            <a:ext cx="7936063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Неоднократное</a:t>
            </a:r>
            <a:r>
              <a:rPr lang="ru-RU" sz="1500" dirty="0" smtClean="0"/>
              <a:t> (2 и более раз) нарушение положений законодательства о выборах и референдумах со стороны редакции СМИ</a:t>
            </a:r>
            <a:endParaRPr lang="ru-RU" sz="15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27984" y="2033978"/>
            <a:ext cx="484632" cy="314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000" y="2348880"/>
            <a:ext cx="7936063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Избирательная комиссия направляет представление в регистрирующий орган (Роскомнадзор)  о приостановлении  выпуска СМИ до момента окончания голосования на выборах (момента окончания повторного голосования) с приложением материалов, подтверждающих неоднократность нарушения законодательства</a:t>
            </a:r>
            <a:endParaRPr lang="ru-RU" sz="15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69556" y="3429000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001" y="3789040"/>
            <a:ext cx="7936062" cy="458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Регистрирующий орган проводит проверку фактов, изложенных в представлении</a:t>
            </a:r>
            <a:endParaRPr lang="ru-RU" sz="15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873428" y="4269034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236296" y="4248203"/>
            <a:ext cx="484632" cy="260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5000" y="4586232"/>
            <a:ext cx="3528392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В случае </a:t>
            </a:r>
            <a:r>
              <a:rPr lang="ru-RU" sz="1500" b="1" dirty="0" smtClean="0"/>
              <a:t>подтверждения</a:t>
            </a:r>
            <a:r>
              <a:rPr lang="ru-RU" sz="1500" dirty="0" smtClean="0"/>
              <a:t> фактов, указанных в представлении,  Роскомнадзор обращается в суд с заявлением о приостановлении выпуска СМИ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9231" y="4543903"/>
            <a:ext cx="3691832" cy="12689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В случае </a:t>
            </a:r>
            <a:r>
              <a:rPr lang="ru-RU" sz="1500" b="1" dirty="0" err="1" smtClean="0"/>
              <a:t>неподтверждения</a:t>
            </a:r>
            <a:r>
              <a:rPr lang="ru-RU" sz="1500" dirty="0" smtClean="0"/>
              <a:t> фактов, указанных в представлении, Роскомнадзор направляет в избирательную комиссию мотивированный отказ от обращения в суд</a:t>
            </a:r>
            <a:endParaRPr lang="ru-RU" sz="15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090107" y="5783159"/>
            <a:ext cx="484632" cy="332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559" y="6120619"/>
            <a:ext cx="8009503" cy="553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Суд, принимает решение </a:t>
            </a:r>
            <a:r>
              <a:rPr lang="ru-RU" b="1" dirty="0" smtClean="0"/>
              <a:t>о приостановлении выпуска СМИ/мотивированно отказывает в приостановлении выпуска СМИ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0731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429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566" y="1014983"/>
            <a:ext cx="57959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Нарушение </a:t>
            </a:r>
            <a:r>
              <a:rPr lang="ru-RU" b="1" dirty="0"/>
              <a:t>главным редактором</a:t>
            </a:r>
            <a:r>
              <a:rPr lang="ru-RU" dirty="0"/>
              <a:t>, </a:t>
            </a:r>
            <a:r>
              <a:rPr lang="ru-RU" b="1" dirty="0"/>
              <a:t>редакцией средства массовой информации</a:t>
            </a:r>
            <a:r>
              <a:rPr lang="ru-RU" dirty="0"/>
              <a:t>, </a:t>
            </a:r>
            <a:r>
              <a:rPr lang="ru-RU" b="1" dirty="0"/>
              <a:t>организацией, осуществляющей теле- и (или) радиовещание</a:t>
            </a:r>
            <a:r>
              <a:rPr lang="ru-RU" dirty="0"/>
              <a:t>, либо </a:t>
            </a:r>
            <a:r>
              <a:rPr lang="ru-RU" b="1" dirty="0"/>
              <a:t>иной организацией, осуществляющей выпуск или распространение средства массовой информации</a:t>
            </a:r>
            <a:r>
              <a:rPr lang="ru-RU" dirty="0"/>
              <a:t>, порядка опубликования (обнародования) материалов, связанных с подготовкой и проведением выборов, референдумов, в том числе </a:t>
            </a:r>
            <a:r>
              <a:rPr lang="ru-RU" b="1" dirty="0"/>
              <a:t>агитационных материалов</a:t>
            </a:r>
            <a:r>
              <a:rPr lang="ru-RU" dirty="0"/>
              <a:t>, а равно нарушение в период избирательной кампании, кампании референдума порядка опубликования (обнародования) указанных материалов в информационно-телекоммуникационных сетях, доступ к которым не ограничен определенным кругом лиц, -</a:t>
            </a:r>
          </a:p>
          <a:p>
            <a:pPr algn="just"/>
            <a:r>
              <a:rPr lang="ru-RU" dirty="0"/>
              <a:t>влечет наложение административного штрафа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граждан в размере от пятисот до двух тысяч пятисот рублей</a:t>
            </a:r>
            <a:r>
              <a:rPr lang="ru-RU" dirty="0"/>
              <a:t>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должностных лиц - от одной тысячи до пяти тысяч рублей;</a:t>
            </a:r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юридических лиц - от тридцати тысяч до ста 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ч. 1 ст. 5.5 КоАП </a:t>
            </a:r>
            <a:r>
              <a:rPr lang="ru-RU" b="1" dirty="0" smtClean="0">
                <a:solidFill>
                  <a:srgbClr val="FF0000"/>
                </a:solidFill>
              </a:rPr>
              <a:t>РФ. Нарушение </a:t>
            </a:r>
            <a:r>
              <a:rPr lang="ru-RU" b="1" dirty="0">
                <a:solidFill>
                  <a:srgbClr val="FF0000"/>
                </a:solidFill>
              </a:rPr>
              <a:t>порядка участия средств массовой информации в информационном обеспечении выборов, референдумов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09455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06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767886" cy="40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360" y="1196752"/>
            <a:ext cx="874012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В информационных теле- и радиопрограммах, публикациях в периодических печатных изданиях, выпусках либо обновлениях сетевых изданий сообщения о проведении предвыборных мероприятий кандидатами, их доверенными лицами, политическими партиями, группами избирателей должны даваться исключительно </a:t>
            </a:r>
            <a:r>
              <a:rPr lang="ru-RU" b="1" u="sng" dirty="0"/>
              <a:t>отдельным информационным блоком, без комментариев</a:t>
            </a:r>
            <a:r>
              <a:rPr lang="ru-RU" dirty="0" smtClean="0"/>
              <a:t>. </a:t>
            </a:r>
            <a:r>
              <a:rPr lang="ru-RU" b="1" dirty="0" smtClean="0"/>
              <a:t>(пункт 5 ст. 46).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5842" y="2852936"/>
            <a:ext cx="51866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Принцип равенства кандидатов</a:t>
            </a:r>
            <a:r>
              <a:rPr lang="ru-RU" sz="1600" dirty="0" smtClean="0"/>
              <a:t>, </a:t>
            </a:r>
            <a:r>
              <a:rPr lang="ru-RU" sz="1600" b="1" dirty="0" smtClean="0"/>
              <a:t>политических партий </a:t>
            </a:r>
            <a:r>
              <a:rPr lang="ru-RU" sz="1600" dirty="0" smtClean="0"/>
              <a:t>при осуществлении организациями СМИ, редакциями сетевых изданий информирования избирателей означает недопустимость замалчивания общественно значимой информации об одних кандидатах, политических партиях в сочетании с постоянным информированием о любых, даже  о самых незначительных действиях других кандидатов, других политических партий, обнародования имеющейся негативной информации об одном кандидате и замалчивание аналогичной информации о другом и тому подобное.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316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</a:p>
        </p:txBody>
      </p:sp>
    </p:spTree>
    <p:extLst>
      <p:ext uri="{BB962C8B-B14F-4D97-AF65-F5344CB8AC3E}">
        <p14:creationId xmlns:p14="http://schemas.microsoft.com/office/powerpoint/2010/main" val="1616906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k.karelia.ru/wp-content/uploads/2014/10/soci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97816"/>
            <a:ext cx="4283968" cy="32119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460" y="1292567"/>
            <a:ext cx="87849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При опубликовании (обнародовании) результатов опросов общественного мнения, связанных с выборами Президента Российской Федерации, редакции средств массовой информации, граждане и организации, публикующие (</a:t>
            </a:r>
            <a:r>
              <a:rPr lang="ru-RU" dirty="0" err="1"/>
              <a:t>обнародующие</a:t>
            </a:r>
            <a:r>
              <a:rPr lang="ru-RU" dirty="0"/>
              <a:t>) их</a:t>
            </a:r>
          </a:p>
          <a:p>
            <a:pPr algn="just"/>
            <a:r>
              <a:rPr lang="ru-RU" b="1" u="sng" dirty="0" smtClean="0"/>
              <a:t>обязаны указывать</a:t>
            </a:r>
            <a:r>
              <a:rPr lang="ru-RU" dirty="0" smtClean="0"/>
              <a:t> </a:t>
            </a:r>
            <a:r>
              <a:rPr lang="ru-RU" b="1" dirty="0" smtClean="0"/>
              <a:t>(пункт 2 ст. 47):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19047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2604968"/>
            <a:ext cx="4788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/>
              <a:t>организацию, проводившую </a:t>
            </a:r>
            <a:r>
              <a:rPr lang="ru-RU" dirty="0" smtClean="0"/>
              <a:t>опрос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время его проведения;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число опрошенных (выборку);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метод сбора информации;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регион, где проводился опрос;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точную формулировку вопроса;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статистическую оценку возможной погрешности;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- лицо (лиц), заказавшее (заказавших) проведение опроса и оплатившее (оплативших) указанную публикацию (обнародование).</a:t>
            </a:r>
          </a:p>
        </p:txBody>
      </p:sp>
    </p:spTree>
    <p:extLst>
      <p:ext uri="{BB962C8B-B14F-4D97-AF65-F5344CB8AC3E}">
        <p14:creationId xmlns:p14="http://schemas.microsoft.com/office/powerpoint/2010/main" val="535343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«Единая Россия на выборах в Госдуму может набрать 55-58 % голосов. Агентство Интерфакс распространило последние данные Фонда исследования проблем демократии, которые касаются прогноза результатов выборов депутатов Госдумы. Выводы основаны на анализе опросов ВЦИОМ и Фонда общественного мнения. Это данные на начало-середину ноября: </a:t>
            </a:r>
          </a:p>
          <a:p>
            <a:pPr algn="just"/>
            <a:r>
              <a:rPr lang="ru-RU" dirty="0" smtClean="0"/>
              <a:t>- Единая Россия набирает от 55 до 58 %; </a:t>
            </a:r>
          </a:p>
          <a:p>
            <a:pPr algn="just"/>
            <a:r>
              <a:rPr lang="ru-RU" dirty="0" smtClean="0"/>
              <a:t>- КПРФ -16-19 %;</a:t>
            </a:r>
          </a:p>
          <a:p>
            <a:pPr algn="just"/>
            <a:r>
              <a:rPr lang="ru-RU" dirty="0" smtClean="0"/>
              <a:t>- ЛДПР - 10-12%;</a:t>
            </a:r>
          </a:p>
          <a:p>
            <a:pPr algn="just"/>
            <a:r>
              <a:rPr lang="ru-RU" dirty="0" smtClean="0"/>
              <a:t>- Справедливая Россия- 6,5- 9,5 %. </a:t>
            </a:r>
          </a:p>
          <a:p>
            <a:pPr algn="just"/>
            <a:r>
              <a:rPr lang="ru-RU" dirty="0" smtClean="0"/>
              <a:t>При этом специалисты Фонда просят учитывать неопределившихся избирателей. Таких по подсчетам около 15 %. Часть из них примет решение в день самих выборов или даже в кабине для голосования. Выборы депутатов Госдумы шестого созыва назначены на 4 декабря. В них участвуют все семь политических партий, зарегистрированных Минюстом».</a:t>
            </a: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2514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i="1" dirty="0" smtClean="0">
                <a:solidFill>
                  <a:prstClr val="black"/>
                </a:solidFill>
              </a:rPr>
              <a:t>Из всех необходимых данных, в статье указано только </a:t>
            </a:r>
            <a:r>
              <a:rPr lang="ru-RU" b="1" i="1" dirty="0" smtClean="0">
                <a:solidFill>
                  <a:prstClr val="black"/>
                </a:solidFill>
              </a:rPr>
              <a:t>название организации</a:t>
            </a:r>
            <a:r>
              <a:rPr lang="ru-RU" i="1" dirty="0" smtClean="0">
                <a:solidFill>
                  <a:prstClr val="black"/>
                </a:solidFill>
              </a:rPr>
              <a:t>, </a:t>
            </a:r>
            <a:r>
              <a:rPr lang="ru-RU" b="1" i="1" dirty="0" smtClean="0">
                <a:solidFill>
                  <a:prstClr val="black"/>
                </a:solidFill>
              </a:rPr>
              <a:t>проводившей опрос, </a:t>
            </a:r>
            <a:r>
              <a:rPr lang="ru-RU" i="1" dirty="0" smtClean="0">
                <a:solidFill>
                  <a:prstClr val="black"/>
                </a:solidFill>
              </a:rPr>
              <a:t>следовательно, публикация такой информации будет являться нарушением.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4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n-news.ru/upload/iblock/e4d/e4d2282d7dfe0a5513ec46ad4f602b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104" y="3140968"/>
            <a:ext cx="4067944" cy="2839886"/>
          </a:xfrm>
          <a:prstGeom prst="rect">
            <a:avLst/>
          </a:prstGeom>
          <a:noFill/>
        </p:spPr>
      </p:pic>
      <p:pic>
        <p:nvPicPr>
          <p:cNvPr id="27654" name="Picture 6" descr="http://prizyv.tv/wp-content/uploads/2017/01/questionario-matita-ros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809" y="3212976"/>
            <a:ext cx="4216192" cy="28083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4254" y="1412776"/>
            <a:ext cx="872023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В течение пяти дней, предшествующих дню голосования, а также в день голосования запрещается опубликование (обнародование) результатов опросов общественного мнения, прогнозов результатов выборов, иных исследований, связанных с проводимыми выборами Президента Российской Федерации, в том числе их размещение в информационно-телекоммуникационных сетях, доступ к которым не ограничен определенным кругом лиц (включая сеть "Интернет</a:t>
            </a:r>
            <a:r>
              <a:rPr lang="ru-RU" dirty="0" smtClean="0"/>
              <a:t>") </a:t>
            </a:r>
            <a:r>
              <a:rPr lang="ru-RU" b="1" dirty="0" smtClean="0"/>
              <a:t>(пункт 3 ст. 47).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49981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</a:p>
        </p:txBody>
      </p:sp>
    </p:spTree>
    <p:extLst>
      <p:ext uri="{BB962C8B-B14F-4D97-AF65-F5344CB8AC3E}">
        <p14:creationId xmlns:p14="http://schemas.microsoft.com/office/powerpoint/2010/main" val="1924538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94" y="2852936"/>
            <a:ext cx="4055102" cy="33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679" y="908720"/>
            <a:ext cx="876803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В периодических печатных изданиях, учрежденных законодательными (представительными), исполнительными и судебными органами государственной власти, органами местного самоуправления </a:t>
            </a:r>
            <a:r>
              <a:rPr lang="ru-RU" b="1" dirty="0"/>
              <a:t>исключительно для опубликования их официальных материалов и сообщений</a:t>
            </a:r>
            <a:r>
              <a:rPr lang="ru-RU" dirty="0"/>
              <a:t>, </a:t>
            </a:r>
            <a:r>
              <a:rPr lang="ru-RU" b="1" dirty="0"/>
              <a:t>нормативных и иных актов</a:t>
            </a:r>
            <a:r>
              <a:rPr lang="ru-RU" dirty="0"/>
              <a:t>, </a:t>
            </a:r>
            <a:r>
              <a:rPr lang="ru-RU" u="sng" dirty="0">
                <a:solidFill>
                  <a:srgbClr val="FF0000"/>
                </a:solidFill>
              </a:rPr>
              <a:t>не могут </a:t>
            </a:r>
            <a:r>
              <a:rPr lang="ru-RU" dirty="0"/>
              <a:t>публиковаться агитационные материалы, а также редакционные материалы, освещающие деятельность кандидатов, политических партий, выдвинувших кандидатов, и деятельность групп </a:t>
            </a:r>
            <a:r>
              <a:rPr lang="ru-RU" dirty="0" smtClean="0"/>
              <a:t>избирателей</a:t>
            </a:r>
            <a:r>
              <a:rPr lang="ru-RU" dirty="0"/>
              <a:t> </a:t>
            </a:r>
            <a:r>
              <a:rPr lang="ru-RU" b="1" dirty="0" smtClean="0"/>
              <a:t>(пункт 6 ст. 48).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491" y="3284984"/>
            <a:ext cx="4353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Публикация в региональной газете, учрежденной для опубликования официальных материалов и сообщений: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i="1" dirty="0" smtClean="0"/>
              <a:t>Кандидат А встретился с избирателями;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i="1" dirty="0" smtClean="0"/>
              <a:t>В городе N 19 мая в присутствии губернатора края кандидат А встретился с избирателями.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456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</a:p>
        </p:txBody>
      </p:sp>
    </p:spTree>
    <p:extLst>
      <p:ext uri="{BB962C8B-B14F-4D97-AF65-F5344CB8AC3E}">
        <p14:creationId xmlns:p14="http://schemas.microsoft.com/office/powerpoint/2010/main" val="3111280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858" y="1268760"/>
            <a:ext cx="856895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Использование в агитационных материалах </a:t>
            </a:r>
            <a:r>
              <a:rPr lang="ru-RU" b="1" u="sng" dirty="0" smtClean="0"/>
              <a:t>высказываний</a:t>
            </a:r>
            <a:r>
              <a:rPr lang="ru-RU" b="1" dirty="0" smtClean="0"/>
              <a:t> физического лица о кандидате, об избирательном объединении, по вопросу референдума </a:t>
            </a:r>
            <a:r>
              <a:rPr lang="ru-RU" b="1" u="sng" dirty="0" smtClean="0">
                <a:solidFill>
                  <a:schemeClr val="tx1"/>
                </a:solidFill>
              </a:rPr>
              <a:t>допускается</a:t>
            </a: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только с письменного согласия данного физического лица </a:t>
            </a:r>
            <a:r>
              <a:rPr lang="ru-RU" b="1" dirty="0" smtClean="0"/>
              <a:t>(пункт 9 ст. 49).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387" y="2348880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Получение </a:t>
            </a:r>
            <a:r>
              <a:rPr lang="ru-RU" dirty="0"/>
              <a:t>письменного согласия физического лица на использование в агитационных материалах его изображения, высказываний </a:t>
            </a:r>
            <a:r>
              <a:rPr lang="ru-RU" b="1" u="sng" dirty="0"/>
              <a:t>не </a:t>
            </a:r>
            <a:r>
              <a:rPr lang="ru-RU" b="1" u="sng" dirty="0" smtClean="0"/>
              <a:t>требуется </a:t>
            </a:r>
            <a:r>
              <a:rPr lang="ru-RU" dirty="0" smtClean="0"/>
              <a:t>в случае:</a:t>
            </a:r>
          </a:p>
          <a:p>
            <a:pPr algn="just"/>
            <a:r>
              <a:rPr lang="ru-RU" dirty="0" smtClean="0"/>
              <a:t>а) использования политической партией на соответствующих выборах высказываний выдвинутых ей кандидатов;</a:t>
            </a:r>
          </a:p>
          <a:p>
            <a:pPr algn="just"/>
            <a:r>
              <a:rPr lang="ru-RU" dirty="0" smtClean="0"/>
              <a:t>б) использования </a:t>
            </a:r>
            <a:r>
              <a:rPr lang="ru-RU" dirty="0"/>
              <a:t>обнародованных высказываний о кандидате, политической партии, выдвинувшей кандидата, с указанием даты (периода времени) обнародования таких высказываний и наименования средства массовой информации, в котором они были </a:t>
            </a:r>
            <a:r>
              <a:rPr lang="ru-RU" dirty="0" smtClean="0"/>
              <a:t>обнародованы;</a:t>
            </a:r>
          </a:p>
          <a:p>
            <a:pPr algn="just"/>
            <a:r>
              <a:rPr lang="ru-RU" dirty="0" smtClean="0"/>
              <a:t>в) цитирования </a:t>
            </a:r>
            <a:r>
              <a:rPr lang="ru-RU" dirty="0"/>
              <a:t>высказываний о кандидате, политической партии, выдвинувшей кандидата, обнародованных на соответствующих выборах иными кандидатами, политическими партиями, выдвинувшими кандидатов, в своих предвыборных агитационных материалах, изготовленных и распространенных в соответствии с законом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2316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</a:p>
        </p:txBody>
      </p:sp>
    </p:spTree>
    <p:extLst>
      <p:ext uri="{BB962C8B-B14F-4D97-AF65-F5344CB8AC3E}">
        <p14:creationId xmlns:p14="http://schemas.microsoft.com/office/powerpoint/2010/main" val="1133771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554" y="26064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Федеральный закон от 10.01.2003 N 19-ФЗ «О выборах Президента Российской Федерации" (ред. от 05.12.2017)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2" y="4437112"/>
            <a:ext cx="9018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Под </a:t>
            </a:r>
            <a:r>
              <a:rPr lang="ru-RU" sz="1600" b="1" i="1" dirty="0"/>
              <a:t>неопределенным кругом лиц</a:t>
            </a:r>
            <a:r>
              <a:rPr lang="ru-RU" sz="1600" dirty="0"/>
              <a:t> следует понимать </a:t>
            </a:r>
            <a:r>
              <a:rPr lang="ru-RU" sz="1600" dirty="0" err="1"/>
              <a:t>неперсонифицированных</a:t>
            </a:r>
            <a:r>
              <a:rPr lang="ru-RU" sz="1600" dirty="0"/>
              <a:t> субъектов, представляющих определенную социальную группу (врачи, учителя, молодежь, пенсионеры и т.д.), на которую направлены определенные программные положения кандидата или политической партии, или группа лиц, объединенных определенным творческим замыслом, обуславливающим содержание агитационного материала (гости мероприятия, участники какого-либо события, к примеру, спортсмены на соревнованиях, участники демонстрации, митинга, собрания и т.д.).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12776"/>
            <a:ext cx="8640960" cy="27363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/>
              <a:t>Использование </a:t>
            </a:r>
            <a:r>
              <a:rPr lang="ru-RU" sz="2000" dirty="0"/>
              <a:t>в агитационных материалах изображений физического лица допускается только в случаях использования политической партией изображений выдвинутого ею кандидата, в том числе среди неопределенного круга лиц, либо использования кандидатом своих изображений, в том числе среди неопределенного круга лиц. При этом получение согласия на использование соответствующих изображений не требуется </a:t>
            </a:r>
            <a:r>
              <a:rPr lang="ru-RU" sz="2000" b="1" dirty="0"/>
              <a:t>(п. 7.1 ст. 49)</a:t>
            </a:r>
          </a:p>
        </p:txBody>
      </p:sp>
    </p:spTree>
    <p:extLst>
      <p:ext uri="{BB962C8B-B14F-4D97-AF65-F5344CB8AC3E}">
        <p14:creationId xmlns:p14="http://schemas.microsoft.com/office/powerpoint/2010/main" val="433941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426</TotalTime>
  <Words>2101</Words>
  <Application>Microsoft Office PowerPoint</Application>
  <PresentationFormat>Экран (4:3)</PresentationFormat>
  <Paragraphs>80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RKN1</cp:lastModifiedBy>
  <cp:revision>118</cp:revision>
  <dcterms:created xsi:type="dcterms:W3CDTF">2017-11-18T12:45:02Z</dcterms:created>
  <dcterms:modified xsi:type="dcterms:W3CDTF">2018-01-31T09:50:45Z</dcterms:modified>
</cp:coreProperties>
</file>