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84" r:id="rId2"/>
    <p:sldId id="291" r:id="rId3"/>
    <p:sldId id="292" r:id="rId4"/>
    <p:sldId id="260" r:id="rId5"/>
    <p:sldId id="289" r:id="rId6"/>
    <p:sldId id="261" r:id="rId7"/>
    <p:sldId id="290" r:id="rId8"/>
    <p:sldId id="293" r:id="rId9"/>
    <p:sldId id="262" r:id="rId10"/>
    <p:sldId id="263" r:id="rId11"/>
    <p:sldId id="264" r:id="rId12"/>
    <p:sldId id="286" r:id="rId13"/>
    <p:sldId id="265" r:id="rId14"/>
    <p:sldId id="266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3" autoAdjust="0"/>
  </p:normalViewPr>
  <p:slideViewPr>
    <p:cSldViewPr>
      <p:cViewPr varScale="1">
        <p:scale>
          <a:sx n="98" d="100"/>
          <a:sy n="9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8370709177539616"/>
          <c:y val="1.4697441025071287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0.1250071930535907"/>
                  <c:y val="-0.20949427687047126"/>
                </c:manualLayout>
              </c:layout>
              <c:showVal val="1"/>
            </c:dLbl>
            <c:dLbl>
              <c:idx val="3"/>
              <c:layout>
                <c:manualLayout>
                  <c:x val="1.8693860983283787E-2"/>
                  <c:y val="6.4923341850905467E-2"/>
                </c:manualLayout>
              </c:layout>
              <c:showVal val="1"/>
            </c:dLbl>
            <c:dLbl>
              <c:idx val="4"/>
              <c:layout>
                <c:manualLayout>
                  <c:x val="9.4428194291238544E-3"/>
                  <c:y val="7.222789288844451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Невыход СМИ в свет более одного года</c:v>
                </c:pt>
                <c:pt idx="1">
                  <c:v>Недоставка обязательных экземляров</c:v>
                </c:pt>
                <c:pt idx="2">
                  <c:v>Непредставление устава редакции или заменяющего его договора в регистрирующий орган в течение трех месяцов с момента выхода СМИ в свет</c:v>
                </c:pt>
                <c:pt idx="3">
                  <c:v>Нарушение порядка объявления выходных данных СМИ</c:v>
                </c:pt>
                <c:pt idx="4">
                  <c:v>Злоупотребление свободой массовой информации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828904199475051"/>
          <c:y val="1.5323492422413904E-2"/>
          <c:w val="0.42171095800524938"/>
          <c:h val="0.96176181825770879"/>
        </c:manualLayout>
      </c:layout>
      <c:txPr>
        <a:bodyPr/>
        <a:lstStyle/>
        <a:p>
          <a:pPr algn="just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6547979976513175"/>
          <c:y val="1.4904447236692013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0.10659438896137347"/>
                  <c:y val="-5.1336823295064248E-2"/>
                </c:manualLayout>
              </c:layout>
              <c:showVal val="1"/>
            </c:dLbl>
            <c:dLbl>
              <c:idx val="3"/>
              <c:layout>
                <c:manualLayout>
                  <c:x val="3.96731630369812E-2"/>
                  <c:y val="-9.157628808066713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Невыход СМИ в свет более одного года</c:v>
                </c:pt>
                <c:pt idx="1">
                  <c:v>Недоставка обязательных экземляров СМИ</c:v>
                </c:pt>
                <c:pt idx="2">
                  <c:v>Непредставление устава редакции или заменяющего его договора в регистрирующий орган в течение трех месяцев с момента выхода СМИ в свет</c:v>
                </c:pt>
                <c:pt idx="3">
                  <c:v>Нарушение порядка объявления выходных данных СМИ</c:v>
                </c:pt>
                <c:pt idx="4">
                  <c:v>Злоупотребление свободой массовой информации</c:v>
                </c:pt>
                <c:pt idx="5">
                  <c:v>Распространение продукции СМИ, не прошедшего перерегистрацию</c:v>
                </c:pt>
                <c:pt idx="6">
                  <c:v>Нарушение установленного порядка распространения среди детей продукции СМИ, содержащей информацию, причиняющую вред их здоровью и (или) развитию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50412855871846"/>
          <c:y val="0"/>
          <c:w val="0.41204351949875179"/>
          <c:h val="1"/>
        </c:manualLayout>
      </c:layout>
      <c:txPr>
        <a:bodyPr/>
        <a:lstStyle/>
        <a:p>
          <a:pPr algn="just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A15A-6B54-4652-9577-3315350FC7CD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5F62-E44C-4DF9-A933-DCE39ABD3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46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6130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663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250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0748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631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8722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38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2522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2279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6015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8089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34A4-623C-4F60-BB47-6BF09EB483C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47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onsultantplus://offline/ref=4B3C56967198841BA4035F5DC18433B8213DDE7EF590FC9D53A519D62AE86CDD7E62E6A2895F1920aC61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consultantplus://offline/ref=4B3C56967198841BA4035F5DC18433B8213DDE7EF590FC9D53A519D62AE86CDD7E62E6A2895F1920aC6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C749EA0DE446EC758DCF2FBBA5889919A0C7101F52E48BF7CD07E8DBC57DD63EB1EA43EEAC427FAi5K4H" TargetMode="External"/><Relationship Id="rId2" Type="http://schemas.openxmlformats.org/officeDocument/2006/relationships/hyperlink" Target="consultantplus://offline/ref=4B3C56967198841BA4035F5DC18433B8213DDE7EF590FC9D53A519D62AE86CDD7E62E6A2895F1920aC6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2BF9F848663C042540022E65A61E86EEC5F7B43691B364F89C360B88D18A971AFC23F72A4EFDFB12uEt8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7536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554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Ст. </a:t>
            </a:r>
            <a:r>
              <a:rPr lang="ru-RU" b="1" dirty="0" smtClean="0">
                <a:solidFill>
                  <a:srgbClr val="FF0000"/>
                </a:solidFill>
              </a:rPr>
              <a:t>27 </a:t>
            </a:r>
            <a:r>
              <a:rPr lang="ru-RU" b="1" dirty="0">
                <a:solidFill>
                  <a:srgbClr val="FF0000"/>
                </a:solidFill>
              </a:rPr>
              <a:t>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 средствах массовой информации»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738" y="1196752"/>
            <a:ext cx="8640960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Каждый выпуск периодического печатного издания должен содержать следующие сведения:</a:t>
            </a:r>
          </a:p>
          <a:p>
            <a:r>
              <a:rPr lang="ru-RU" sz="2000" dirty="0"/>
              <a:t>1) наименование (название) издания;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) учредитель (соучредители);</a:t>
            </a:r>
          </a:p>
          <a:p>
            <a:r>
              <a:rPr lang="ru-RU" sz="2000" dirty="0"/>
              <a:t>3) фамилия, инициалы главного редактора;</a:t>
            </a:r>
          </a:p>
          <a:p>
            <a:r>
              <a:rPr lang="ru-RU" sz="2000" dirty="0"/>
              <a:t>4) порядковый номер выпуска и дата его выхода в свет;</a:t>
            </a:r>
          </a:p>
          <a:p>
            <a:r>
              <a:rPr lang="ru-RU" sz="2000" dirty="0" smtClean="0"/>
              <a:t>5</a:t>
            </a:r>
            <a:r>
              <a:rPr lang="ru-RU" sz="2000" dirty="0"/>
              <a:t>) индекс - для изданий, распространяемых через предприятия связи;</a:t>
            </a:r>
          </a:p>
          <a:p>
            <a:r>
              <a:rPr lang="ru-RU" sz="2000" dirty="0"/>
              <a:t>6) тираж;</a:t>
            </a:r>
          </a:p>
          <a:p>
            <a:r>
              <a:rPr lang="ru-RU" sz="2000" dirty="0"/>
              <a:t>7) цена, либо пометка "Свободная цена", либо пометка "Бесплатно";</a:t>
            </a:r>
          </a:p>
          <a:p>
            <a:r>
              <a:rPr lang="ru-RU" sz="2000" dirty="0"/>
              <a:t>8) адреса редакции, издателя, типографии;</a:t>
            </a:r>
          </a:p>
          <a:p>
            <a:r>
              <a:rPr lang="ru-RU" sz="2000" dirty="0"/>
              <a:t>9) знак информационной продукции в случаях, предусмотренных Федеральным </a:t>
            </a:r>
            <a:r>
              <a:rPr lang="ru-RU" sz="2000" dirty="0" smtClean="0"/>
              <a:t>законом от 29.12.2010 №436-ФЗ </a:t>
            </a:r>
            <a:endParaRPr lang="ru-RU" sz="2000" dirty="0">
              <a:hlinkClick r:id="rId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22" y="5013176"/>
            <a:ext cx="3742176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394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383487" cy="4062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/>
              <a:t>Вещание </a:t>
            </a:r>
            <a:r>
              <a:rPr lang="ru-RU" sz="2000" dirty="0"/>
              <a:t>телеканала, радиоканала должно сопровождаться объявлением (не реже четырех раз в сутки при непрерывном вещании) наименования (названия) телеканала или радиоканала. Каждый выход в эфир телепрограммы, радиопрограммы должен сопровождаться объявлением наименования (названия) телепрограммы или радиопрограммы. При демонстрации кинохроникальных программ и при каждом выходе в эфир радиопрограмм, телепрограмм они должны сопровождаться сообщением об ограничении их распространения, телепрограммы, равно как и кинохроникальные программы, также знаком информационной продукции в случаях, предусмотренных </a:t>
            </a:r>
            <a:r>
              <a:rPr lang="ru-RU" sz="2000" dirty="0" smtClean="0"/>
              <a:t>Федеральным </a:t>
            </a:r>
            <a:r>
              <a:rPr lang="ru-RU" sz="2000" dirty="0"/>
              <a:t>законом от 29.12.2010 №436-ФЗ </a:t>
            </a:r>
            <a:endParaRPr lang="ru-RU" sz="2000" dirty="0">
              <a:hlinkClick r:id="rId2"/>
            </a:endParaRPr>
          </a:p>
          <a:p>
            <a:pPr algn="just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95839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Ст. 27 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 средствах массовой информации»</a:t>
            </a:r>
          </a:p>
        </p:txBody>
      </p:sp>
      <p:pic>
        <p:nvPicPr>
          <p:cNvPr id="7" name="Picture 2" descr="http://www.tv-atelie.ru/wp-content/uploads/2013/04/telev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4101"/>
            <a:ext cx="2843808" cy="211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ime4radio.ru/wp-content/uploads/2017/10/14970348091ttb0ynpsuzi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25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192" y="65846"/>
            <a:ext cx="569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Ст. 27 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 средствах массовой информации»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8064896" cy="2880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Сетевое </a:t>
            </a:r>
            <a:r>
              <a:rPr lang="ru-RU" b="1" dirty="0"/>
              <a:t>издание </a:t>
            </a:r>
            <a:r>
              <a:rPr lang="ru-RU" dirty="0"/>
              <a:t>должно содержать следующие сведения:</a:t>
            </a:r>
          </a:p>
          <a:p>
            <a:pPr algn="just"/>
            <a:r>
              <a:rPr lang="ru-RU" dirty="0"/>
              <a:t>1) наименование (название) издания;</a:t>
            </a:r>
          </a:p>
          <a:p>
            <a:pPr algn="just"/>
            <a:r>
              <a:rPr lang="ru-RU" dirty="0"/>
              <a:t>2) учредитель (соучредители);</a:t>
            </a:r>
          </a:p>
          <a:p>
            <a:pPr algn="just"/>
            <a:r>
              <a:rPr lang="ru-RU" dirty="0"/>
              <a:t>3) фамилия, инициалы главного редактора;</a:t>
            </a:r>
          </a:p>
          <a:p>
            <a:pPr algn="just"/>
            <a:r>
              <a:rPr lang="ru-RU" dirty="0"/>
              <a:t>4) адрес электронной почты и номер телефона редакции;</a:t>
            </a:r>
          </a:p>
          <a:p>
            <a:pPr algn="just"/>
            <a:r>
              <a:rPr lang="ru-RU" dirty="0"/>
              <a:t>5) знак информационной продукции в случаях, предусмотренных </a:t>
            </a:r>
            <a:r>
              <a:rPr lang="ru-RU" dirty="0" smtClean="0"/>
              <a:t>Федеральным законом </a:t>
            </a:r>
            <a:r>
              <a:rPr lang="ru-RU" dirty="0"/>
              <a:t>от 29.12.2010 №436-ФЗ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Сообщения </a:t>
            </a:r>
            <a:r>
              <a:rPr lang="ru-RU" dirty="0"/>
              <a:t>и материалы </a:t>
            </a:r>
            <a:r>
              <a:rPr lang="ru-RU" b="1" dirty="0"/>
              <a:t>информационного агентства</a:t>
            </a:r>
            <a:r>
              <a:rPr lang="ru-RU" dirty="0"/>
              <a:t> должны сопровождаться его наименованием (названием).</a:t>
            </a:r>
          </a:p>
          <a:p>
            <a:pPr algn="just"/>
            <a:endParaRPr lang="ru-RU" dirty="0">
              <a:hlinkClick r:id="rId2"/>
            </a:endParaRPr>
          </a:p>
          <a:p>
            <a:pPr algn="just"/>
            <a:endParaRPr lang="ru-RU" dirty="0">
              <a:hlinkClick r:id="rId3"/>
            </a:endParaRPr>
          </a:p>
        </p:txBody>
      </p:sp>
      <p:pic>
        <p:nvPicPr>
          <p:cNvPr id="2050" name="Picture 2" descr="C:\Users\RKN1\Desktop\Bez-nazvaniya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6104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3928" y="4077072"/>
            <a:ext cx="475252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100" dirty="0" smtClean="0">
              <a:solidFill>
                <a:schemeClr val="tx1"/>
              </a:solidFill>
            </a:endParaRPr>
          </a:p>
          <a:p>
            <a:pPr algn="just"/>
            <a:r>
              <a:rPr lang="ru-RU" sz="2100" dirty="0" smtClean="0">
                <a:solidFill>
                  <a:srgbClr val="FF0000"/>
                </a:solidFill>
              </a:rPr>
              <a:t>Зарегистрированное средство </a:t>
            </a:r>
            <a:r>
              <a:rPr lang="ru-RU" sz="2100" dirty="0">
                <a:solidFill>
                  <a:srgbClr val="FF0000"/>
                </a:solidFill>
              </a:rPr>
              <a:t>массовой информации обязано указывать в выходных данных зарегистрировавший его орган и регистрационный номер</a:t>
            </a:r>
            <a:r>
              <a:rPr lang="ru-RU" sz="2100" dirty="0" smtClean="0">
                <a:solidFill>
                  <a:srgbClr val="FF0000"/>
                </a:solidFill>
              </a:rPr>
              <a:t>.</a:t>
            </a:r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510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56" y="723088"/>
            <a:ext cx="5273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Выпуск (изготовление) или распространение продукции средства массовой информации без указания в установленном порядке выходных данных, а равно с неполными или заведомо ложными выходными данными </a:t>
            </a:r>
            <a:r>
              <a:rPr lang="ru-RU" sz="2000" dirty="0"/>
              <a:t>-</a:t>
            </a:r>
          </a:p>
          <a:p>
            <a:pPr algn="just"/>
            <a:r>
              <a:rPr lang="ru-RU" sz="2000" dirty="0"/>
              <a:t>влечет предупреждение или наложение административного штрафа на граждан в размере от трехсот до пятисот рублей с конфискацией продукции средства массовой информации или без таковой; на должностных лиц - от пятисот до одной тысячи рублей с конфискацией продукции средства массовой информации или без таковой; на юридических лиц - от пяти тысяч до десяти тысяч рублей с конфискацией продукции средства массовой информации или без таковой.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Статья 13.22. Нарушение порядка объявления выходных </a:t>
            </a:r>
            <a:r>
              <a:rPr lang="ru-RU" sz="2000" b="1" dirty="0" smtClean="0">
                <a:solidFill>
                  <a:srgbClr val="FF0000"/>
                </a:solidFill>
              </a:rPr>
              <a:t>данных КоАП РФ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6243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026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ВНИМАНИЕ! С 1 января 2017 года</a:t>
            </a:r>
            <a:r>
              <a:rPr lang="ru-RU" sz="2000" dirty="0"/>
              <a:t> вступил в силу Федеральный закон № 278-ФЗ от 3 июля 2016 года «О внесении изменений в Федеральный закон № 77-ФЗ от 9 декабря 1994 года «Об обязательном экземпляре документов». Теперь производители должны доставлять </a:t>
            </a:r>
            <a:r>
              <a:rPr lang="ru-RU" sz="2000" b="1" u="sng" dirty="0"/>
              <a:t>в течении 7 дней со дня выхода в свет первой партии тиража</a:t>
            </a:r>
            <a:r>
              <a:rPr lang="ru-RU" sz="2000" dirty="0"/>
              <a:t> </a:t>
            </a:r>
            <a:r>
              <a:rPr lang="ru-RU" sz="2000" b="1" u="sng" dirty="0"/>
              <a:t>печатных изданий</a:t>
            </a:r>
            <a:r>
              <a:rPr lang="ru-RU" sz="2000" dirty="0"/>
              <a:t> с использованием информационно-телекоммуникационных сетей </a:t>
            </a:r>
            <a:r>
              <a:rPr lang="ru-RU" sz="2000" b="1" u="sng" dirty="0"/>
              <a:t>один экземпляр печатных изданий в электронной форме</a:t>
            </a:r>
            <a:r>
              <a:rPr lang="ru-RU" sz="2000" dirty="0"/>
              <a:t>, заверенный </a:t>
            </a:r>
            <a:r>
              <a:rPr lang="ru-RU" sz="2000" b="1" u="sng" dirty="0"/>
              <a:t>квалицированной электронной подписью</a:t>
            </a:r>
            <a:r>
              <a:rPr lang="ru-RU" sz="2000" dirty="0"/>
              <a:t>, в </a:t>
            </a:r>
            <a:r>
              <a:rPr lang="ru-RU" sz="2000" b="1" u="sng" dirty="0"/>
              <a:t>ИТАР-ТАСС и Российскую государственную библиотеку</a:t>
            </a:r>
            <a:r>
              <a:rPr lang="ru-RU" sz="2000" dirty="0"/>
              <a:t> для постоянного хранения.</a:t>
            </a:r>
          </a:p>
          <a:p>
            <a:pPr algn="just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9047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Федеральный закон от </a:t>
            </a:r>
            <a:r>
              <a:rPr lang="ru-RU" sz="2000" b="1" dirty="0" smtClean="0">
                <a:solidFill>
                  <a:srgbClr val="FF0000"/>
                </a:solidFill>
              </a:rPr>
              <a:t>29.12.1994 №77-ФЗ «Об обязательном экземпляре документов»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17032"/>
            <a:ext cx="46355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912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429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nina\AppData\Local\Microsoft\Windows\Temporary Internet Files\Content.IE5\1916CSGS\1324416196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441887"/>
            <a:ext cx="1944217" cy="17629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013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Нарушения выявленные Управлением </a:t>
            </a:r>
            <a:r>
              <a:rPr lang="ru-RU" sz="2000" b="1" dirty="0" err="1" smtClean="0">
                <a:solidFill>
                  <a:srgbClr val="FF0000"/>
                </a:solidFill>
              </a:rPr>
              <a:t>Роскомнадзора</a:t>
            </a:r>
            <a:r>
              <a:rPr lang="ru-RU" sz="2000" b="1" dirty="0" smtClean="0">
                <a:solidFill>
                  <a:srgbClr val="FF0000"/>
                </a:solidFill>
              </a:rPr>
              <a:t> по Иркутской области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3441" y="102140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nina\AppData\Local\Microsoft\Windows\Temporary Internet Files\Content.IE5\1916CSGS\1324416196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441887"/>
            <a:ext cx="1944217" cy="17629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013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Нарушения выявленные Управлением </a:t>
            </a:r>
            <a:r>
              <a:rPr lang="ru-RU" sz="2000" b="1" dirty="0" err="1" smtClean="0">
                <a:solidFill>
                  <a:srgbClr val="FF0000"/>
                </a:solidFill>
              </a:rPr>
              <a:t>Роскомнадзора</a:t>
            </a:r>
            <a:r>
              <a:rPr lang="ru-RU" sz="2000" b="1" dirty="0" smtClean="0">
                <a:solidFill>
                  <a:srgbClr val="FF0000"/>
                </a:solidFill>
              </a:rPr>
              <a:t> по Иркутской области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90872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54" y="1412776"/>
            <a:ext cx="8720233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Учредитель СМИ </a:t>
            </a:r>
            <a:r>
              <a:rPr lang="ru-RU" sz="2000" b="1" dirty="0" smtClean="0"/>
              <a:t>обязан в месячный срок со дня изменений уведомить</a:t>
            </a:r>
            <a:r>
              <a:rPr lang="ru-RU" sz="2000" dirty="0" smtClean="0"/>
              <a:t> регистрирующий орган о (об):</a:t>
            </a:r>
          </a:p>
          <a:p>
            <a:pPr algn="just"/>
            <a:r>
              <a:rPr lang="ru-RU" sz="2000" b="1" dirty="0" smtClean="0"/>
              <a:t>-   </a:t>
            </a:r>
            <a:r>
              <a:rPr lang="ru-RU" sz="2000" dirty="0" smtClean="0"/>
              <a:t>изменении места нахождения учредителя и (или) редакции;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изменении периодичности выпуска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/>
              <a:t>и</a:t>
            </a:r>
            <a:r>
              <a:rPr lang="ru-RU" sz="2000" dirty="0" smtClean="0"/>
              <a:t>зменении максимального объема СМИ (как в сторону увеличения, так и в сторону уменьшения);</a:t>
            </a:r>
          </a:p>
          <a:p>
            <a:pPr marL="285750" indent="-285750" algn="just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ринятии решения о прекращении, приостановлении деятельности СМИ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9981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Ст. 11 Закона РФ от 27.12.1991 №2124-1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«О средствах массовой информации»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RKN1\Desktop\CoolClips_vc0991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001"/>
          <a:stretch>
            <a:fillRect/>
          </a:stretch>
        </p:blipFill>
        <p:spPr bwMode="auto">
          <a:xfrm>
            <a:off x="3977235" y="3645024"/>
            <a:ext cx="457200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4538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Статья 13.23. Нарушение порядка представления обязательного экземпляра документов, письменных уведомлений, уставов и договоров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9117" y="1484784"/>
            <a:ext cx="57959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Нарушение установленного законом порядка представления обязательного экземпляра документов, письменных уведомлений, </a:t>
            </a:r>
            <a:r>
              <a:rPr lang="ru-RU" sz="2000" dirty="0">
                <a:hlinkClick r:id="rId2"/>
              </a:rPr>
              <a:t>уставов редакций или заменяющих их договоров, а равно порядка хранения материалов теле- и радиопередач -</a:t>
            </a:r>
          </a:p>
          <a:p>
            <a:pPr algn="just"/>
            <a:r>
              <a:rPr lang="ru-RU" sz="2000" dirty="0"/>
              <a:t>влечет наложение административного штрафа на граждан в размере от двухсот до пятисот рублей; на должностных лиц - от одной тысячи до двух тысяч рублей; на юридических лиц - от десяти тысяч до двадцати тысяч рублей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30945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6966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679" y="908720"/>
            <a:ext cx="876803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Учредитель </a:t>
            </a:r>
            <a:r>
              <a:rPr lang="ru-RU" sz="2000" b="1" dirty="0" smtClean="0"/>
              <a:t>обязан внести изменения в запись о регистрации средства массовой информации</a:t>
            </a:r>
            <a:r>
              <a:rPr lang="ru-RU" sz="2000" dirty="0" smtClean="0"/>
              <a:t> в случае: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Смены учредителя, изменения состава соучредителей;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Изменения наименования (названия)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Изменения языка (языков);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Изменения примерной тематики и (или) специализации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Изменения территории распространения продукции СМИ;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Изменения доменного имени сайта в информационно – телекоммуникационной сети «Интернет» (для сетевого издания);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Изменения формы и (или)вида периодического распространения массовой информации</a:t>
            </a:r>
          </a:p>
          <a:p>
            <a:pPr marL="285750" indent="-285750" algn="just">
              <a:buFontTx/>
              <a:buChar char="-"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456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Ст. 11 Закона </a:t>
            </a:r>
            <a:r>
              <a:rPr lang="ru-RU" sz="2000" b="1" dirty="0">
                <a:solidFill>
                  <a:srgbClr val="FF0000"/>
                </a:solidFill>
              </a:rPr>
              <a:t>РФ от 27.12.1991 №2124-1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«О средствах массовой информации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5124" name="Picture 4" descr="http://laoblogger.com/images/clipart-little-white-ma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1" y="4703736"/>
            <a:ext cx="2845028" cy="2131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1280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Ч. 1 Статьи </a:t>
            </a:r>
            <a:r>
              <a:rPr lang="ru-RU" sz="2000" b="1" dirty="0">
                <a:solidFill>
                  <a:srgbClr val="FF0000"/>
                </a:solidFill>
              </a:rPr>
              <a:t>13.21. Нарушение порядка изготовления или распространения продукции средства массовой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Изготовление или распространение продукции незарегистрированного средства массовой информации, а равно продукции средства массовой информации, не прошедшего перерегистрацию, либо изготовление или распространение такой продукции после решения о прекращении или приостановлении выпуска средства массовой информации в установленном порядке -</a:t>
            </a:r>
          </a:p>
          <a:p>
            <a:pPr algn="just"/>
            <a:r>
              <a:rPr lang="ru-RU" sz="2000" dirty="0"/>
              <a:t>влечет наложение административного штрафа на граждан в размере от одной тысячи до одной тысячи пятисот рублей с конфискацией предмета административного правонарушения; на должностных лиц - от двух тысяч до трех тысяч рублей с конфискацией предмета административного правонарушения; на юридических лиц - от двадцати тысяч до тридцати тысяч рублей с конфискацией предмета административного правонарушения.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0315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</a:p>
        </p:txBody>
      </p:sp>
      <p:pic>
        <p:nvPicPr>
          <p:cNvPr id="1029" name="Picture 5" descr="C:\Users\Senina\Desktop\Вестник11.jpg"/>
          <p:cNvPicPr>
            <a:picLocks noChangeAspect="1" noChangeArrowheads="1"/>
          </p:cNvPicPr>
          <p:nvPr/>
        </p:nvPicPr>
        <p:blipFill>
          <a:blip r:embed="rId2" cstate="print"/>
          <a:srcRect l="13312" r="11739" b="53192"/>
          <a:stretch>
            <a:fillRect/>
          </a:stretch>
        </p:blipFill>
        <p:spPr bwMode="auto">
          <a:xfrm>
            <a:off x="35496" y="503432"/>
            <a:ext cx="6156176" cy="5445848"/>
          </a:xfrm>
          <a:prstGeom prst="rect">
            <a:avLst/>
          </a:prstGeom>
          <a:noFill/>
        </p:spPr>
      </p:pic>
      <p:pic>
        <p:nvPicPr>
          <p:cNvPr id="1030" name="Picture 6" descr="R:\вестник\Свидетельство.TIF"/>
          <p:cNvPicPr>
            <a:picLocks noChangeAspect="1" noChangeArrowheads="1"/>
          </p:cNvPicPr>
          <p:nvPr/>
        </p:nvPicPr>
        <p:blipFill>
          <a:blip r:embed="rId3" cstate="print"/>
          <a:srcRect t="55652" r="-4638" b="35073"/>
          <a:stretch>
            <a:fillRect/>
          </a:stretch>
        </p:blipFill>
        <p:spPr bwMode="auto">
          <a:xfrm>
            <a:off x="1368152" y="6065879"/>
            <a:ext cx="6300192" cy="7921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00192" y="1412776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Согласно свидетельству о регистрации  СМИ язык, на котором распространяется продукция СМИ  - русский.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Вместе с тем, продукция журнала содержит статьи на английском языке, что подтверждается выпуском  СМИ.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38" y="969496"/>
            <a:ext cx="85689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Устав редакции средства массовой </a:t>
            </a:r>
            <a:r>
              <a:rPr lang="ru-RU" dirty="0"/>
              <a:t>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учредителем.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946" y="1907324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уставе редакции должны быть определены:</a:t>
            </a:r>
          </a:p>
          <a:p>
            <a:r>
              <a:rPr lang="ru-RU" dirty="0"/>
              <a:t>1) взаимные права и обязанности учредителя, редакции, главного редактора;</a:t>
            </a:r>
          </a:p>
          <a:p>
            <a:r>
              <a:rPr lang="ru-RU" dirty="0"/>
              <a:t>2) полномочия коллектива журналистов - штатных сотрудников редакции;</a:t>
            </a:r>
          </a:p>
          <a:p>
            <a:r>
              <a:rPr lang="ru-RU" dirty="0"/>
              <a:t>3) порядок назначения (избрания) главного редактора, редакционной коллегии и (или) иных органов управления редакцией;</a:t>
            </a:r>
          </a:p>
          <a:p>
            <a:r>
              <a:rPr lang="ru-RU" dirty="0"/>
              <a:t>4) основания и порядок прекращения и приостановления деятельности средства массовой информации;</a:t>
            </a:r>
          </a:p>
          <a:p>
            <a:r>
              <a:rPr lang="ru-RU" dirty="0"/>
              <a:t>5) передача и (или) сохранение права на наименование (название),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формы;</a:t>
            </a:r>
          </a:p>
          <a:p>
            <a:r>
              <a:rPr lang="ru-RU" dirty="0" smtClean="0"/>
              <a:t>6</a:t>
            </a:r>
            <a:r>
              <a:rPr lang="ru-RU" dirty="0"/>
              <a:t>) порядок утверждения и изменения устава редакции, а также иные положения, предусмотренные настоящим Законом и другими законодательными актами.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2316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Ст. </a:t>
            </a:r>
            <a:r>
              <a:rPr lang="ru-RU" b="1" dirty="0" smtClean="0">
                <a:solidFill>
                  <a:srgbClr val="FF0000"/>
                </a:solidFill>
              </a:rPr>
              <a:t>20 </a:t>
            </a:r>
            <a:r>
              <a:rPr lang="ru-RU" b="1" dirty="0">
                <a:solidFill>
                  <a:srgbClr val="FF0000"/>
                </a:solidFill>
              </a:rPr>
              <a:t>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 средствах массовой информации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771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605</TotalTime>
  <Words>1098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Senina</cp:lastModifiedBy>
  <cp:revision>146</cp:revision>
  <dcterms:created xsi:type="dcterms:W3CDTF">2017-11-18T12:45:02Z</dcterms:created>
  <dcterms:modified xsi:type="dcterms:W3CDTF">2018-11-12T02:18:10Z</dcterms:modified>
</cp:coreProperties>
</file>