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6">
  <p:sldMasterIdLst>
    <p:sldMasterId id="2147483876" r:id="rId1"/>
  </p:sldMasterIdLst>
  <p:notesMasterIdLst>
    <p:notesMasterId r:id="rId19"/>
  </p:notesMasterIdLst>
  <p:sldIdLst>
    <p:sldId id="256" r:id="rId2"/>
    <p:sldId id="261" r:id="rId3"/>
    <p:sldId id="262" r:id="rId4"/>
    <p:sldId id="257" r:id="rId5"/>
    <p:sldId id="264" r:id="rId6"/>
    <p:sldId id="263" r:id="rId7"/>
    <p:sldId id="265" r:id="rId8"/>
    <p:sldId id="266" r:id="rId9"/>
    <p:sldId id="273" r:id="rId10"/>
    <p:sldId id="269" r:id="rId11"/>
    <p:sldId id="271" r:id="rId12"/>
    <p:sldId id="274" r:id="rId13"/>
    <p:sldId id="267" r:id="rId14"/>
    <p:sldId id="275" r:id="rId15"/>
    <p:sldId id="270" r:id="rId16"/>
    <p:sldId id="272" r:id="rId17"/>
    <p:sldId id="258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D21"/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 snapToGrid="0" showGuides="1">
      <p:cViewPr>
        <p:scale>
          <a:sx n="157" d="100"/>
          <a:sy n="157" d="100"/>
        </p:scale>
        <p:origin x="-258" y="20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C720B-B5DF-426A-9255-2606411D1FCD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4EBEFE5-2C18-41CE-AC7C-7FC1A62D166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В случае распространения по лицензии </a:t>
          </a:r>
          <a:r>
            <a: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двух средств массовой информации</a:t>
          </a:r>
          <a:r>
            <a: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 объем вещания регионального СМИ подсчитывается путем сложения</a:t>
          </a:r>
          <a:endParaRPr lang="ru-RU" sz="1400" dirty="0"/>
        </a:p>
      </dgm:t>
    </dgm:pt>
    <dgm:pt modelId="{80D663CF-A41C-492B-8C8C-C7B27E2FAE9C}" type="parTrans" cxnId="{707CBCAB-4D4A-4066-8872-57562B1673A8}">
      <dgm:prSet/>
      <dgm:spPr/>
      <dgm:t>
        <a:bodyPr/>
        <a:lstStyle/>
        <a:p>
          <a:endParaRPr lang="ru-RU"/>
        </a:p>
      </dgm:t>
    </dgm:pt>
    <dgm:pt modelId="{EADF1B56-F693-4768-8074-42D8370298B2}" type="sibTrans" cxnId="{707CBCAB-4D4A-4066-8872-57562B1673A8}">
      <dgm:prSet/>
      <dgm:spPr/>
      <dgm:t>
        <a:bodyPr/>
        <a:lstStyle/>
        <a:p>
          <a:endParaRPr lang="ru-RU"/>
        </a:p>
      </dgm:t>
    </dgm:pt>
    <dgm:pt modelId="{A160FC4B-0088-48A3-AD07-B636523F03CE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времени, затраченного на вещание непосредственно телепередач (радиопередач)</a:t>
          </a:r>
          <a:endParaRPr lang="ru-RU" sz="1400" dirty="0"/>
        </a:p>
      </dgm:t>
    </dgm:pt>
    <dgm:pt modelId="{4FCDD127-E136-40A3-9A60-BC6F117B395F}" type="parTrans" cxnId="{3A903458-E91A-45E5-999C-940FDB1C7DD2}">
      <dgm:prSet/>
      <dgm:spPr/>
      <dgm:t>
        <a:bodyPr/>
        <a:lstStyle/>
        <a:p>
          <a:endParaRPr lang="ru-RU"/>
        </a:p>
      </dgm:t>
    </dgm:pt>
    <dgm:pt modelId="{488BEAD9-7C43-4787-BE9C-A649B15EED11}" type="sibTrans" cxnId="{3A903458-E91A-45E5-999C-940FDB1C7DD2}">
      <dgm:prSet/>
      <dgm:spPr/>
      <dgm:t>
        <a:bodyPr/>
        <a:lstStyle/>
        <a:p>
          <a:endParaRPr lang="ru-RU"/>
        </a:p>
      </dgm:t>
    </dgm:pt>
    <dgm:pt modelId="{EA7F0F0C-35F8-4611-9DE3-03B8807A6FBE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рекламных блоков в «окнах» регионального вещания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773409E-739A-402D-9AE8-734DDBD09482}" type="parTrans" cxnId="{AA5C236D-F89F-4ECF-990F-28E4DB38F549}">
      <dgm:prSet/>
      <dgm:spPr/>
      <dgm:t>
        <a:bodyPr/>
        <a:lstStyle/>
        <a:p>
          <a:endParaRPr lang="ru-RU"/>
        </a:p>
      </dgm:t>
    </dgm:pt>
    <dgm:pt modelId="{F93CA379-C709-4BB4-85EE-AA986AA572F5}" type="sibTrans" cxnId="{AA5C236D-F89F-4ECF-990F-28E4DB38F549}">
      <dgm:prSet/>
      <dgm:spPr/>
      <dgm:t>
        <a:bodyPr/>
        <a:lstStyle/>
        <a:p>
          <a:endParaRPr lang="ru-RU"/>
        </a:p>
      </dgm:t>
    </dgm:pt>
    <dgm:pt modelId="{150451FC-39C4-4AE2-B9FD-033E041A985D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рекламных блоков в </a:t>
          </a:r>
          <a:r>
            <a:rPr lang="ru-RU" sz="1400" b="1" smtClean="0">
              <a:ea typeface="Calibri" pitchFamily="34" charset="0"/>
              <a:cs typeface="Times New Roman" pitchFamily="18" charset="0"/>
            </a:rPr>
            <a:t>«</a:t>
          </a:r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окнах</a:t>
          </a:r>
          <a:r>
            <a:rPr lang="ru-RU" sz="1400" b="1" smtClean="0">
              <a:ea typeface="Calibri" pitchFamily="34" charset="0"/>
              <a:cs typeface="Times New Roman" pitchFamily="18" charset="0"/>
            </a:rPr>
            <a:t>»</a:t>
          </a:r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для размещения в эфире сетевого партнера </a:t>
          </a:r>
          <a:r>
            <a:rPr lang="ru-RU" sz="1400" b="1" smtClean="0">
              <a:ea typeface="Calibri" pitchFamily="34" charset="0"/>
              <a:cs typeface="Times New Roman" pitchFamily="18" charset="0"/>
            </a:rPr>
            <a:t>«</a:t>
          </a:r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региональных рекламных блоков</a:t>
          </a:r>
          <a:r>
            <a:rPr lang="ru-RU" sz="1400" b="1" smtClean="0">
              <a:ea typeface="Calibri" pitchFamily="34" charset="0"/>
              <a:cs typeface="Times New Roman" pitchFamily="18" charset="0"/>
            </a:rPr>
            <a:t>»</a:t>
          </a:r>
          <a:r>
            <a:rPr lang="ru-RU" sz="14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 если они сопровождаются выходными данными регионального СМИ, его наименованием и (или) логотипом</a:t>
          </a:r>
          <a:endParaRPr lang="ru-RU" sz="1400" dirty="0"/>
        </a:p>
      </dgm:t>
    </dgm:pt>
    <dgm:pt modelId="{8E7DC18B-E7A3-4EC0-95E9-670E4EB8FA0F}" type="parTrans" cxnId="{EC0D7089-8C41-4929-860C-5D845FF7223E}">
      <dgm:prSet/>
      <dgm:spPr/>
      <dgm:t>
        <a:bodyPr/>
        <a:lstStyle/>
        <a:p>
          <a:endParaRPr lang="ru-RU"/>
        </a:p>
      </dgm:t>
    </dgm:pt>
    <dgm:pt modelId="{9780267B-97F1-4202-B88F-7214F9782E38}" type="sibTrans" cxnId="{EC0D7089-8C41-4929-860C-5D845FF7223E}">
      <dgm:prSet/>
      <dgm:spPr/>
      <dgm:t>
        <a:bodyPr/>
        <a:lstStyle/>
        <a:p>
          <a:endParaRPr lang="ru-RU"/>
        </a:p>
      </dgm:t>
    </dgm:pt>
    <dgm:pt modelId="{D40B04AB-EE14-4F48-B30A-C14ABEAE9609}" type="pres">
      <dgm:prSet presAssocID="{368C720B-B5DF-426A-9255-2606411D1F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C97877-AE19-4959-8150-76E94F46BB95}" type="pres">
      <dgm:prSet presAssocID="{A4EBEFE5-2C18-41CE-AC7C-7FC1A62D1665}" presName="hierRoot1" presStyleCnt="0">
        <dgm:presLayoutVars>
          <dgm:hierBranch val="init"/>
        </dgm:presLayoutVars>
      </dgm:prSet>
      <dgm:spPr/>
    </dgm:pt>
    <dgm:pt modelId="{B9F2C838-ADAB-49DA-ACD4-BCAF19C31E5A}" type="pres">
      <dgm:prSet presAssocID="{A4EBEFE5-2C18-41CE-AC7C-7FC1A62D1665}" presName="rootComposite1" presStyleCnt="0"/>
      <dgm:spPr/>
    </dgm:pt>
    <dgm:pt modelId="{3A63F165-185B-4B45-B35D-BD099548AC2F}" type="pres">
      <dgm:prSet presAssocID="{A4EBEFE5-2C18-41CE-AC7C-7FC1A62D1665}" presName="rootText1" presStyleLbl="node0" presStyleIdx="0" presStyleCnt="1" custScaleX="360202" custScaleY="65419" custLinFactNeighborX="-847" custLinFactNeighborY="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FC14A-428A-4640-912E-68DAC8F64A4B}" type="pres">
      <dgm:prSet presAssocID="{A4EBEFE5-2C18-41CE-AC7C-7FC1A62D166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E381BA-9E6A-4974-BFF0-B8F1C5389036}" type="pres">
      <dgm:prSet presAssocID="{A4EBEFE5-2C18-41CE-AC7C-7FC1A62D1665}" presName="hierChild2" presStyleCnt="0"/>
      <dgm:spPr/>
    </dgm:pt>
    <dgm:pt modelId="{E7A8707D-7A43-498E-A7D6-C08C87E4BAF7}" type="pres">
      <dgm:prSet presAssocID="{4FCDD127-E136-40A3-9A60-BC6F117B395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9C8ACD0-4417-4AA3-9C3E-A35329D3EAFD}" type="pres">
      <dgm:prSet presAssocID="{A160FC4B-0088-48A3-AD07-B636523F03CE}" presName="hierRoot2" presStyleCnt="0">
        <dgm:presLayoutVars>
          <dgm:hierBranch val="init"/>
        </dgm:presLayoutVars>
      </dgm:prSet>
      <dgm:spPr/>
    </dgm:pt>
    <dgm:pt modelId="{2D61ECF3-82B1-4981-AB8D-F0F83A9782C8}" type="pres">
      <dgm:prSet presAssocID="{A160FC4B-0088-48A3-AD07-B636523F03CE}" presName="rootComposite" presStyleCnt="0"/>
      <dgm:spPr/>
    </dgm:pt>
    <dgm:pt modelId="{81793735-15CB-4018-9D00-DE7C678187AE}" type="pres">
      <dgm:prSet presAssocID="{A160FC4B-0088-48A3-AD07-B636523F03CE}" presName="rootText" presStyleLbl="node2" presStyleIdx="0" presStyleCnt="3" custScaleX="110537" custLinFactNeighborX="15939" custLinFactNeighborY="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B9E59-86A6-431E-ADF7-DB5DA4970A18}" type="pres">
      <dgm:prSet presAssocID="{A160FC4B-0088-48A3-AD07-B636523F03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1013BB-A34F-46C5-97E7-A984CCDE98D0}" type="pres">
      <dgm:prSet presAssocID="{A160FC4B-0088-48A3-AD07-B636523F03CE}" presName="hierChild4" presStyleCnt="0"/>
      <dgm:spPr/>
    </dgm:pt>
    <dgm:pt modelId="{9FE665AF-237A-4761-8740-199DECEC9B26}" type="pres">
      <dgm:prSet presAssocID="{A160FC4B-0088-48A3-AD07-B636523F03CE}" presName="hierChild5" presStyleCnt="0"/>
      <dgm:spPr/>
    </dgm:pt>
    <dgm:pt modelId="{AC86F925-EE11-4F46-873B-5EC1445C2279}" type="pres">
      <dgm:prSet presAssocID="{3773409E-739A-402D-9AE8-734DDBD0948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10E099C-AA38-4D89-9C4B-B05FA951BD35}" type="pres">
      <dgm:prSet presAssocID="{EA7F0F0C-35F8-4611-9DE3-03B8807A6FBE}" presName="hierRoot2" presStyleCnt="0">
        <dgm:presLayoutVars>
          <dgm:hierBranch val="init"/>
        </dgm:presLayoutVars>
      </dgm:prSet>
      <dgm:spPr/>
    </dgm:pt>
    <dgm:pt modelId="{DCE3D642-F96A-48A7-BDBD-000DB0192F52}" type="pres">
      <dgm:prSet presAssocID="{EA7F0F0C-35F8-4611-9DE3-03B8807A6FBE}" presName="rootComposite" presStyleCnt="0"/>
      <dgm:spPr/>
    </dgm:pt>
    <dgm:pt modelId="{C0241E15-C482-403C-AD10-C352DB958FE0}" type="pres">
      <dgm:prSet presAssocID="{EA7F0F0C-35F8-4611-9DE3-03B8807A6FBE}" presName="rootText" presStyleLbl="node2" presStyleIdx="1" presStyleCnt="3" custScaleX="112342" custLinFactNeighborX="7917" custLinFactNeighborY="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8AB1A-552C-43FE-8EE2-7D4A28D84AF5}" type="pres">
      <dgm:prSet presAssocID="{EA7F0F0C-35F8-4611-9DE3-03B8807A6F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AAD6E0B-7310-412B-A2B1-B5359C94708C}" type="pres">
      <dgm:prSet presAssocID="{EA7F0F0C-35F8-4611-9DE3-03B8807A6FBE}" presName="hierChild4" presStyleCnt="0"/>
      <dgm:spPr/>
    </dgm:pt>
    <dgm:pt modelId="{FA1C28F8-C541-4243-825C-DC12DCFD658B}" type="pres">
      <dgm:prSet presAssocID="{EA7F0F0C-35F8-4611-9DE3-03B8807A6FBE}" presName="hierChild5" presStyleCnt="0"/>
      <dgm:spPr/>
    </dgm:pt>
    <dgm:pt modelId="{84653CA2-9A38-409E-8875-35334FAA5A0D}" type="pres">
      <dgm:prSet presAssocID="{8E7DC18B-E7A3-4EC0-95E9-670E4EB8FA0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738610B-EB8B-48CE-BE28-64CCF4150B5E}" type="pres">
      <dgm:prSet presAssocID="{150451FC-39C4-4AE2-B9FD-033E041A985D}" presName="hierRoot2" presStyleCnt="0">
        <dgm:presLayoutVars>
          <dgm:hierBranch val="init"/>
        </dgm:presLayoutVars>
      </dgm:prSet>
      <dgm:spPr/>
    </dgm:pt>
    <dgm:pt modelId="{19B6877C-8001-4CFE-8D0C-CEBE225E0E65}" type="pres">
      <dgm:prSet presAssocID="{150451FC-39C4-4AE2-B9FD-033E041A985D}" presName="rootComposite" presStyleCnt="0"/>
      <dgm:spPr/>
    </dgm:pt>
    <dgm:pt modelId="{7C3206F5-5411-43EA-A02E-A4AC1B3298C4}" type="pres">
      <dgm:prSet presAssocID="{150451FC-39C4-4AE2-B9FD-033E041A985D}" presName="rootText" presStyleLbl="node2" presStyleIdx="2" presStyleCnt="3" custScaleX="164259" custScaleY="166298" custLinFactNeighborX="162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B66E6-06DA-4855-9F4F-7890B8A6F399}" type="pres">
      <dgm:prSet presAssocID="{150451FC-39C4-4AE2-B9FD-033E041A985D}" presName="rootConnector" presStyleLbl="node2" presStyleIdx="2" presStyleCnt="3"/>
      <dgm:spPr/>
      <dgm:t>
        <a:bodyPr/>
        <a:lstStyle/>
        <a:p>
          <a:endParaRPr lang="ru-RU"/>
        </a:p>
      </dgm:t>
    </dgm:pt>
    <dgm:pt modelId="{231CBF01-0B93-4377-822D-C86ED8711D50}" type="pres">
      <dgm:prSet presAssocID="{150451FC-39C4-4AE2-B9FD-033E041A985D}" presName="hierChild4" presStyleCnt="0"/>
      <dgm:spPr/>
    </dgm:pt>
    <dgm:pt modelId="{70819977-F4DB-4117-B889-3D9811DAB391}" type="pres">
      <dgm:prSet presAssocID="{150451FC-39C4-4AE2-B9FD-033E041A985D}" presName="hierChild5" presStyleCnt="0"/>
      <dgm:spPr/>
    </dgm:pt>
    <dgm:pt modelId="{B7F351DF-4272-4A82-9A61-4F9AEE3A7627}" type="pres">
      <dgm:prSet presAssocID="{A4EBEFE5-2C18-41CE-AC7C-7FC1A62D1665}" presName="hierChild3" presStyleCnt="0"/>
      <dgm:spPr/>
    </dgm:pt>
  </dgm:ptLst>
  <dgm:cxnLst>
    <dgm:cxn modelId="{0E2C2B99-050B-426B-9327-E15DA819E825}" type="presOf" srcId="{3773409E-739A-402D-9AE8-734DDBD09482}" destId="{AC86F925-EE11-4F46-873B-5EC1445C2279}" srcOrd="0" destOrd="0" presId="urn:microsoft.com/office/officeart/2005/8/layout/orgChart1"/>
    <dgm:cxn modelId="{FF7348BA-B6CC-4EE6-873F-F9D2C366A3DC}" type="presOf" srcId="{150451FC-39C4-4AE2-B9FD-033E041A985D}" destId="{391B66E6-06DA-4855-9F4F-7890B8A6F399}" srcOrd="1" destOrd="0" presId="urn:microsoft.com/office/officeart/2005/8/layout/orgChart1"/>
    <dgm:cxn modelId="{3A903458-E91A-45E5-999C-940FDB1C7DD2}" srcId="{A4EBEFE5-2C18-41CE-AC7C-7FC1A62D1665}" destId="{A160FC4B-0088-48A3-AD07-B636523F03CE}" srcOrd="0" destOrd="0" parTransId="{4FCDD127-E136-40A3-9A60-BC6F117B395F}" sibTransId="{488BEAD9-7C43-4787-BE9C-A649B15EED11}"/>
    <dgm:cxn modelId="{17484706-79E8-46DD-BA7D-5B777ED26A11}" type="presOf" srcId="{150451FC-39C4-4AE2-B9FD-033E041A985D}" destId="{7C3206F5-5411-43EA-A02E-A4AC1B3298C4}" srcOrd="0" destOrd="0" presId="urn:microsoft.com/office/officeart/2005/8/layout/orgChart1"/>
    <dgm:cxn modelId="{EC0D7089-8C41-4929-860C-5D845FF7223E}" srcId="{A4EBEFE5-2C18-41CE-AC7C-7FC1A62D1665}" destId="{150451FC-39C4-4AE2-B9FD-033E041A985D}" srcOrd="2" destOrd="0" parTransId="{8E7DC18B-E7A3-4EC0-95E9-670E4EB8FA0F}" sibTransId="{9780267B-97F1-4202-B88F-7214F9782E38}"/>
    <dgm:cxn modelId="{865233AC-E095-414D-8939-E31D351BAF0E}" type="presOf" srcId="{4FCDD127-E136-40A3-9A60-BC6F117B395F}" destId="{E7A8707D-7A43-498E-A7D6-C08C87E4BAF7}" srcOrd="0" destOrd="0" presId="urn:microsoft.com/office/officeart/2005/8/layout/orgChart1"/>
    <dgm:cxn modelId="{D6E9E434-2292-4410-AE76-3B2F2FD19CD1}" type="presOf" srcId="{A4EBEFE5-2C18-41CE-AC7C-7FC1A62D1665}" destId="{3A63F165-185B-4B45-B35D-BD099548AC2F}" srcOrd="0" destOrd="0" presId="urn:microsoft.com/office/officeart/2005/8/layout/orgChart1"/>
    <dgm:cxn modelId="{02AF7C0F-28B5-4E69-A80E-3C5C7473B059}" type="presOf" srcId="{8E7DC18B-E7A3-4EC0-95E9-670E4EB8FA0F}" destId="{84653CA2-9A38-409E-8875-35334FAA5A0D}" srcOrd="0" destOrd="0" presId="urn:microsoft.com/office/officeart/2005/8/layout/orgChart1"/>
    <dgm:cxn modelId="{5362AF81-C730-4265-88AF-F1D50CACFADC}" type="presOf" srcId="{EA7F0F0C-35F8-4611-9DE3-03B8807A6FBE}" destId="{9678AB1A-552C-43FE-8EE2-7D4A28D84AF5}" srcOrd="1" destOrd="0" presId="urn:microsoft.com/office/officeart/2005/8/layout/orgChart1"/>
    <dgm:cxn modelId="{C0E8CE61-7581-490A-B670-B948D67F8742}" type="presOf" srcId="{368C720B-B5DF-426A-9255-2606411D1FCD}" destId="{D40B04AB-EE14-4F48-B30A-C14ABEAE9609}" srcOrd="0" destOrd="0" presId="urn:microsoft.com/office/officeart/2005/8/layout/orgChart1"/>
    <dgm:cxn modelId="{8A99B060-78F2-4F69-A280-03FAB77FEF19}" type="presOf" srcId="{A160FC4B-0088-48A3-AD07-B636523F03CE}" destId="{81793735-15CB-4018-9D00-DE7C678187AE}" srcOrd="0" destOrd="0" presId="urn:microsoft.com/office/officeart/2005/8/layout/orgChart1"/>
    <dgm:cxn modelId="{74F908E9-36DB-4BF3-85A3-C9A1973E5553}" type="presOf" srcId="{A160FC4B-0088-48A3-AD07-B636523F03CE}" destId="{719B9E59-86A6-431E-ADF7-DB5DA4970A18}" srcOrd="1" destOrd="0" presId="urn:microsoft.com/office/officeart/2005/8/layout/orgChart1"/>
    <dgm:cxn modelId="{C8041C7E-E5A2-4A18-9B40-B75FF70108EF}" type="presOf" srcId="{A4EBEFE5-2C18-41CE-AC7C-7FC1A62D1665}" destId="{0BCFC14A-428A-4640-912E-68DAC8F64A4B}" srcOrd="1" destOrd="0" presId="urn:microsoft.com/office/officeart/2005/8/layout/orgChart1"/>
    <dgm:cxn modelId="{AA5C236D-F89F-4ECF-990F-28E4DB38F549}" srcId="{A4EBEFE5-2C18-41CE-AC7C-7FC1A62D1665}" destId="{EA7F0F0C-35F8-4611-9DE3-03B8807A6FBE}" srcOrd="1" destOrd="0" parTransId="{3773409E-739A-402D-9AE8-734DDBD09482}" sibTransId="{F93CA379-C709-4BB4-85EE-AA986AA572F5}"/>
    <dgm:cxn modelId="{707CBCAB-4D4A-4066-8872-57562B1673A8}" srcId="{368C720B-B5DF-426A-9255-2606411D1FCD}" destId="{A4EBEFE5-2C18-41CE-AC7C-7FC1A62D1665}" srcOrd="0" destOrd="0" parTransId="{80D663CF-A41C-492B-8C8C-C7B27E2FAE9C}" sibTransId="{EADF1B56-F693-4768-8074-42D8370298B2}"/>
    <dgm:cxn modelId="{7575592A-82C2-4E9E-827F-0BF5E162FEF2}" type="presOf" srcId="{EA7F0F0C-35F8-4611-9DE3-03B8807A6FBE}" destId="{C0241E15-C482-403C-AD10-C352DB958FE0}" srcOrd="0" destOrd="0" presId="urn:microsoft.com/office/officeart/2005/8/layout/orgChart1"/>
    <dgm:cxn modelId="{414B2397-C90C-480F-9325-30574FF923DE}" type="presParOf" srcId="{D40B04AB-EE14-4F48-B30A-C14ABEAE9609}" destId="{0EC97877-AE19-4959-8150-76E94F46BB95}" srcOrd="0" destOrd="0" presId="urn:microsoft.com/office/officeart/2005/8/layout/orgChart1"/>
    <dgm:cxn modelId="{8A018047-7FD7-4AB1-9AC6-102F69D9AE2A}" type="presParOf" srcId="{0EC97877-AE19-4959-8150-76E94F46BB95}" destId="{B9F2C838-ADAB-49DA-ACD4-BCAF19C31E5A}" srcOrd="0" destOrd="0" presId="urn:microsoft.com/office/officeart/2005/8/layout/orgChart1"/>
    <dgm:cxn modelId="{6C20807E-2620-4118-BADE-8DE98413ABDC}" type="presParOf" srcId="{B9F2C838-ADAB-49DA-ACD4-BCAF19C31E5A}" destId="{3A63F165-185B-4B45-B35D-BD099548AC2F}" srcOrd="0" destOrd="0" presId="urn:microsoft.com/office/officeart/2005/8/layout/orgChart1"/>
    <dgm:cxn modelId="{98D7C220-0412-4442-9A56-00A67455DF4F}" type="presParOf" srcId="{B9F2C838-ADAB-49DA-ACD4-BCAF19C31E5A}" destId="{0BCFC14A-428A-4640-912E-68DAC8F64A4B}" srcOrd="1" destOrd="0" presId="urn:microsoft.com/office/officeart/2005/8/layout/orgChart1"/>
    <dgm:cxn modelId="{447B917B-DAE7-4419-B5DC-5DD990D5774F}" type="presParOf" srcId="{0EC97877-AE19-4959-8150-76E94F46BB95}" destId="{01E381BA-9E6A-4974-BFF0-B8F1C5389036}" srcOrd="1" destOrd="0" presId="urn:microsoft.com/office/officeart/2005/8/layout/orgChart1"/>
    <dgm:cxn modelId="{F52BD6D1-0BF1-4E57-B97D-A5F272A42AC3}" type="presParOf" srcId="{01E381BA-9E6A-4974-BFF0-B8F1C5389036}" destId="{E7A8707D-7A43-498E-A7D6-C08C87E4BAF7}" srcOrd="0" destOrd="0" presId="urn:microsoft.com/office/officeart/2005/8/layout/orgChart1"/>
    <dgm:cxn modelId="{46243815-5268-4454-BC8C-EA73F8E83511}" type="presParOf" srcId="{01E381BA-9E6A-4974-BFF0-B8F1C5389036}" destId="{D9C8ACD0-4417-4AA3-9C3E-A35329D3EAFD}" srcOrd="1" destOrd="0" presId="urn:microsoft.com/office/officeart/2005/8/layout/orgChart1"/>
    <dgm:cxn modelId="{26F58050-7AC2-4F1B-9BA5-DD9A045559FD}" type="presParOf" srcId="{D9C8ACD0-4417-4AA3-9C3E-A35329D3EAFD}" destId="{2D61ECF3-82B1-4981-AB8D-F0F83A9782C8}" srcOrd="0" destOrd="0" presId="urn:microsoft.com/office/officeart/2005/8/layout/orgChart1"/>
    <dgm:cxn modelId="{D8FC95FD-2F4F-4D87-A595-E996EB9AEBAE}" type="presParOf" srcId="{2D61ECF3-82B1-4981-AB8D-F0F83A9782C8}" destId="{81793735-15CB-4018-9D00-DE7C678187AE}" srcOrd="0" destOrd="0" presId="urn:microsoft.com/office/officeart/2005/8/layout/orgChart1"/>
    <dgm:cxn modelId="{5C1C6ACD-4141-4232-A538-048763B67F1A}" type="presParOf" srcId="{2D61ECF3-82B1-4981-AB8D-F0F83A9782C8}" destId="{719B9E59-86A6-431E-ADF7-DB5DA4970A18}" srcOrd="1" destOrd="0" presId="urn:microsoft.com/office/officeart/2005/8/layout/orgChart1"/>
    <dgm:cxn modelId="{0F7610BB-06E1-403D-86CC-CA17D617D7F6}" type="presParOf" srcId="{D9C8ACD0-4417-4AA3-9C3E-A35329D3EAFD}" destId="{901013BB-A34F-46C5-97E7-A984CCDE98D0}" srcOrd="1" destOrd="0" presId="urn:microsoft.com/office/officeart/2005/8/layout/orgChart1"/>
    <dgm:cxn modelId="{417F6A25-3AFD-4598-BB06-49ACCB8E7281}" type="presParOf" srcId="{D9C8ACD0-4417-4AA3-9C3E-A35329D3EAFD}" destId="{9FE665AF-237A-4761-8740-199DECEC9B26}" srcOrd="2" destOrd="0" presId="urn:microsoft.com/office/officeart/2005/8/layout/orgChart1"/>
    <dgm:cxn modelId="{EBC60E0D-E18F-4B4D-AD7D-C63FDD38A04D}" type="presParOf" srcId="{01E381BA-9E6A-4974-BFF0-B8F1C5389036}" destId="{AC86F925-EE11-4F46-873B-5EC1445C2279}" srcOrd="2" destOrd="0" presId="urn:microsoft.com/office/officeart/2005/8/layout/orgChart1"/>
    <dgm:cxn modelId="{B4119785-57F2-42E2-99A1-7792A5C30E41}" type="presParOf" srcId="{01E381BA-9E6A-4974-BFF0-B8F1C5389036}" destId="{A10E099C-AA38-4D89-9C4B-B05FA951BD35}" srcOrd="3" destOrd="0" presId="urn:microsoft.com/office/officeart/2005/8/layout/orgChart1"/>
    <dgm:cxn modelId="{43D4702F-8959-4C58-A80B-97350AD09AB4}" type="presParOf" srcId="{A10E099C-AA38-4D89-9C4B-B05FA951BD35}" destId="{DCE3D642-F96A-48A7-BDBD-000DB0192F52}" srcOrd="0" destOrd="0" presId="urn:microsoft.com/office/officeart/2005/8/layout/orgChart1"/>
    <dgm:cxn modelId="{338D6CEC-C36C-4EEA-ADAE-F89C03877971}" type="presParOf" srcId="{DCE3D642-F96A-48A7-BDBD-000DB0192F52}" destId="{C0241E15-C482-403C-AD10-C352DB958FE0}" srcOrd="0" destOrd="0" presId="urn:microsoft.com/office/officeart/2005/8/layout/orgChart1"/>
    <dgm:cxn modelId="{15F99E5D-178C-4DC1-9D37-A739618D32FA}" type="presParOf" srcId="{DCE3D642-F96A-48A7-BDBD-000DB0192F52}" destId="{9678AB1A-552C-43FE-8EE2-7D4A28D84AF5}" srcOrd="1" destOrd="0" presId="urn:microsoft.com/office/officeart/2005/8/layout/orgChart1"/>
    <dgm:cxn modelId="{5EC0DD83-51DD-462A-B036-B6BDDBB7CFD0}" type="presParOf" srcId="{A10E099C-AA38-4D89-9C4B-B05FA951BD35}" destId="{2AAD6E0B-7310-412B-A2B1-B5359C94708C}" srcOrd="1" destOrd="0" presId="urn:microsoft.com/office/officeart/2005/8/layout/orgChart1"/>
    <dgm:cxn modelId="{A26D560A-1FE6-428D-B1E1-A13F190A194F}" type="presParOf" srcId="{A10E099C-AA38-4D89-9C4B-B05FA951BD35}" destId="{FA1C28F8-C541-4243-825C-DC12DCFD658B}" srcOrd="2" destOrd="0" presId="urn:microsoft.com/office/officeart/2005/8/layout/orgChart1"/>
    <dgm:cxn modelId="{0BD2B12E-38D1-47BE-AEA6-F26359D23B07}" type="presParOf" srcId="{01E381BA-9E6A-4974-BFF0-B8F1C5389036}" destId="{84653CA2-9A38-409E-8875-35334FAA5A0D}" srcOrd="4" destOrd="0" presId="urn:microsoft.com/office/officeart/2005/8/layout/orgChart1"/>
    <dgm:cxn modelId="{7B2EEDA6-997A-43C4-8998-77F74D06E4BC}" type="presParOf" srcId="{01E381BA-9E6A-4974-BFF0-B8F1C5389036}" destId="{1738610B-EB8B-48CE-BE28-64CCF4150B5E}" srcOrd="5" destOrd="0" presId="urn:microsoft.com/office/officeart/2005/8/layout/orgChart1"/>
    <dgm:cxn modelId="{11514142-526C-4D9D-A5F0-CEE679F8704E}" type="presParOf" srcId="{1738610B-EB8B-48CE-BE28-64CCF4150B5E}" destId="{19B6877C-8001-4CFE-8D0C-CEBE225E0E65}" srcOrd="0" destOrd="0" presId="urn:microsoft.com/office/officeart/2005/8/layout/orgChart1"/>
    <dgm:cxn modelId="{D73A7EBF-C3DB-485F-BAD1-9B6A31091C50}" type="presParOf" srcId="{19B6877C-8001-4CFE-8D0C-CEBE225E0E65}" destId="{7C3206F5-5411-43EA-A02E-A4AC1B3298C4}" srcOrd="0" destOrd="0" presId="urn:microsoft.com/office/officeart/2005/8/layout/orgChart1"/>
    <dgm:cxn modelId="{D07F7D68-7009-42D0-8145-F8C27EC30398}" type="presParOf" srcId="{19B6877C-8001-4CFE-8D0C-CEBE225E0E65}" destId="{391B66E6-06DA-4855-9F4F-7890B8A6F399}" srcOrd="1" destOrd="0" presId="urn:microsoft.com/office/officeart/2005/8/layout/orgChart1"/>
    <dgm:cxn modelId="{E8BB34B5-A358-4814-B9B0-B1CD9FBDBCD7}" type="presParOf" srcId="{1738610B-EB8B-48CE-BE28-64CCF4150B5E}" destId="{231CBF01-0B93-4377-822D-C86ED8711D50}" srcOrd="1" destOrd="0" presId="urn:microsoft.com/office/officeart/2005/8/layout/orgChart1"/>
    <dgm:cxn modelId="{F35AC78A-D7F1-4A9E-9B7C-FDBB9DE8299B}" type="presParOf" srcId="{1738610B-EB8B-48CE-BE28-64CCF4150B5E}" destId="{70819977-F4DB-4117-B889-3D9811DAB391}" srcOrd="2" destOrd="0" presId="urn:microsoft.com/office/officeart/2005/8/layout/orgChart1"/>
    <dgm:cxn modelId="{A5D18E6B-2BEF-48CE-8B3D-B1EA543231B1}" type="presParOf" srcId="{0EC97877-AE19-4959-8150-76E94F46BB95}" destId="{B7F351DF-4272-4A82-9A61-4F9AEE3A76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53CA2-9A38-409E-8875-35334FAA5A0D}">
      <dsp:nvSpPr>
        <dsp:cNvPr id="0" name=""/>
        <dsp:cNvSpPr/>
      </dsp:nvSpPr>
      <dsp:spPr>
        <a:xfrm>
          <a:off x="4140799" y="1005744"/>
          <a:ext cx="2583562" cy="38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662"/>
              </a:lnTo>
              <a:lnTo>
                <a:pt x="2583562" y="185662"/>
              </a:lnTo>
              <a:lnTo>
                <a:pt x="2583562" y="3889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6F925-EE11-4F46-873B-5EC1445C2279}">
      <dsp:nvSpPr>
        <dsp:cNvPr id="0" name=""/>
        <dsp:cNvSpPr/>
      </dsp:nvSpPr>
      <dsp:spPr>
        <a:xfrm>
          <a:off x="3790441" y="1005744"/>
          <a:ext cx="350357" cy="395321"/>
        </a:xfrm>
        <a:custGeom>
          <a:avLst/>
          <a:gdLst/>
          <a:ahLst/>
          <a:cxnLst/>
          <a:rect l="0" t="0" r="0" b="0"/>
          <a:pathLst>
            <a:path>
              <a:moveTo>
                <a:pt x="350357" y="0"/>
              </a:moveTo>
              <a:lnTo>
                <a:pt x="350357" y="192041"/>
              </a:lnTo>
              <a:lnTo>
                <a:pt x="0" y="192041"/>
              </a:lnTo>
              <a:lnTo>
                <a:pt x="0" y="3953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8707D-7A43-498E-A7D6-C08C87E4BAF7}">
      <dsp:nvSpPr>
        <dsp:cNvPr id="0" name=""/>
        <dsp:cNvSpPr/>
      </dsp:nvSpPr>
      <dsp:spPr>
        <a:xfrm>
          <a:off x="1381719" y="1005744"/>
          <a:ext cx="2759079" cy="395253"/>
        </a:xfrm>
        <a:custGeom>
          <a:avLst/>
          <a:gdLst/>
          <a:ahLst/>
          <a:cxnLst/>
          <a:rect l="0" t="0" r="0" b="0"/>
          <a:pathLst>
            <a:path>
              <a:moveTo>
                <a:pt x="2759079" y="0"/>
              </a:moveTo>
              <a:lnTo>
                <a:pt x="2759079" y="191973"/>
              </a:lnTo>
              <a:lnTo>
                <a:pt x="0" y="191973"/>
              </a:lnTo>
              <a:lnTo>
                <a:pt x="0" y="3952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3F165-185B-4B45-B35D-BD099548AC2F}">
      <dsp:nvSpPr>
        <dsp:cNvPr id="0" name=""/>
        <dsp:cNvSpPr/>
      </dsp:nvSpPr>
      <dsp:spPr>
        <a:xfrm>
          <a:off x="654044" y="372488"/>
          <a:ext cx="6973508" cy="6332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В случае распространения по лицензии </a:t>
          </a:r>
          <a:r>
            <a:rPr lang="ru-RU" sz="1400" b="1" u="sng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двух средств массовой информации</a:t>
          </a:r>
          <a:r>
            <a:rPr lang="ru-RU" sz="14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 объем вещания регионального СМИ подсчитывается путем сложения</a:t>
          </a:r>
          <a:endParaRPr lang="ru-RU" sz="1400" kern="1200" dirty="0"/>
        </a:p>
      </dsp:txBody>
      <dsp:txXfrm>
        <a:off x="654044" y="372488"/>
        <a:ext cx="6973508" cy="633255"/>
      </dsp:txXfrm>
    </dsp:sp>
    <dsp:sp modelId="{81793735-15CB-4018-9D00-DE7C678187AE}">
      <dsp:nvSpPr>
        <dsp:cNvPr id="0" name=""/>
        <dsp:cNvSpPr/>
      </dsp:nvSpPr>
      <dsp:spPr>
        <a:xfrm>
          <a:off x="311721" y="1400997"/>
          <a:ext cx="2139995" cy="96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времени, затраченного на вещание непосредственно телепередач (радиопередач)</a:t>
          </a:r>
          <a:endParaRPr lang="ru-RU" sz="1400" kern="1200" dirty="0"/>
        </a:p>
      </dsp:txBody>
      <dsp:txXfrm>
        <a:off x="311721" y="1400997"/>
        <a:ext cx="2139995" cy="967999"/>
      </dsp:txXfrm>
    </dsp:sp>
    <dsp:sp modelId="{C0241E15-C482-403C-AD10-C352DB958FE0}">
      <dsp:nvSpPr>
        <dsp:cNvPr id="0" name=""/>
        <dsp:cNvSpPr/>
      </dsp:nvSpPr>
      <dsp:spPr>
        <a:xfrm>
          <a:off x="2702971" y="1401065"/>
          <a:ext cx="2174940" cy="96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рекламных блоков в «окнах» регионального вещания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2971" y="1401065"/>
        <a:ext cx="2174940" cy="967999"/>
      </dsp:txXfrm>
    </dsp:sp>
    <dsp:sp modelId="{7C3206F5-5411-43EA-A02E-A4AC1B3298C4}">
      <dsp:nvSpPr>
        <dsp:cNvPr id="0" name=""/>
        <dsp:cNvSpPr/>
      </dsp:nvSpPr>
      <dsp:spPr>
        <a:xfrm>
          <a:off x="5134334" y="1394686"/>
          <a:ext cx="3180053" cy="16097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рекламных блоков в </a:t>
          </a:r>
          <a:r>
            <a:rPr lang="ru-RU" sz="1400" b="1" kern="1200" smtClean="0">
              <a:ea typeface="Calibri" pitchFamily="34" charset="0"/>
              <a:cs typeface="Times New Roman" pitchFamily="18" charset="0"/>
            </a:rPr>
            <a:t>«</a:t>
          </a: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окнах</a:t>
          </a:r>
          <a:r>
            <a:rPr lang="ru-RU" sz="1400" b="1" kern="1200" smtClean="0">
              <a:ea typeface="Calibri" pitchFamily="34" charset="0"/>
              <a:cs typeface="Times New Roman" pitchFamily="18" charset="0"/>
            </a:rPr>
            <a:t>»</a:t>
          </a: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для размещения в эфире сетевого партнера </a:t>
          </a:r>
          <a:r>
            <a:rPr lang="ru-RU" sz="1400" b="1" kern="1200" smtClean="0">
              <a:ea typeface="Calibri" pitchFamily="34" charset="0"/>
              <a:cs typeface="Times New Roman" pitchFamily="18" charset="0"/>
            </a:rPr>
            <a:t>«</a:t>
          </a: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региональных рекламных блоков</a:t>
          </a:r>
          <a:r>
            <a:rPr lang="ru-RU" sz="1400" b="1" kern="1200" smtClean="0">
              <a:ea typeface="Calibri" pitchFamily="34" charset="0"/>
              <a:cs typeface="Times New Roman" pitchFamily="18" charset="0"/>
            </a:rPr>
            <a:t>»</a:t>
          </a:r>
          <a:r>
            <a:rPr lang="ru-RU" sz="1400" b="1" kern="12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, если они сопровождаются выходными данными регионального СМИ, его наименованием и (или) логотипом</a:t>
          </a:r>
          <a:endParaRPr lang="ru-RU" sz="1400" kern="1200" dirty="0"/>
        </a:p>
      </dsp:txBody>
      <dsp:txXfrm>
        <a:off x="5134334" y="1394686"/>
        <a:ext cx="3180053" cy="1609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D29B0-0545-4B1C-98B6-EA25AADD0F08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64E9-50A4-4A9B-932F-7018C13F3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64E9-50A4-4A9B-932F-7018C13F33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n\smi\&#1050;&#1091;&#1095;&#1080;&#1085;&#1072;\&#1042;&#1080;&#1076;&#1077;&#1086;%20&#1076;&#1083;&#1103;%20&#1087;&#1088;&#1077;&#1079;&#1077;&#1085;&#1090;&#1072;&#1094;&#1080;&#1080;\&#1042;&#1080;&#1076;&#1077;&#1086;\&#1082;&#1091;&#1088;&#1103;&#1097;&#1080;&#1077;%20&#1076;&#1077;&#1090;&#108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file:///C:\Users\Senina\Desktop\&#1042;&#1080;&#1076;&#1077;&#1086;%20&#1076;&#1083;&#1103;%20&#1087;&#1088;&#1077;&#1079;&#1077;&#1085;&#1090;&#1072;&#1094;&#1080;&#1080;\&#1047;&#1074;&#1091;&#1082;\&#1082;&#1091;&#1088;&#1080;&#1090;&#1100;%20&#1085;&#1077;&#1083;&#1100;&#1079;&#1103;%20(online-audio-converter.com).mp3" TargetMode="External"/><Relationship Id="rId7" Type="http://schemas.openxmlformats.org/officeDocument/2006/relationships/image" Target="../media/image24.png"/><Relationship Id="rId2" Type="http://schemas.openxmlformats.org/officeDocument/2006/relationships/audio" Target="file:///\\sn\smi\&#1050;&#1091;&#1095;&#1080;&#1085;&#1072;\&#1042;&#1080;&#1076;&#1077;&#1086;%20&#1076;&#1083;&#1103;%20&#1087;&#1088;&#1077;&#1079;&#1077;&#1085;&#1090;&#1072;&#1094;&#1080;&#1080;\&#1047;&#1074;&#1091;&#1082;\Dlya_tebya_-_Zagovor_protiv_kureniya.mp3" TargetMode="External"/><Relationship Id="rId1" Type="http://schemas.openxmlformats.org/officeDocument/2006/relationships/video" Target="file:///\\sn\smi\&#1050;&#1091;&#1095;&#1080;&#1085;&#1072;\&#1042;&#1080;&#1076;&#1077;&#1086;%20&#1076;&#1083;&#1103;%20&#1087;&#1088;&#1077;&#1079;&#1077;&#1085;&#1090;&#1072;&#1094;&#1080;&#1080;\&#1042;&#1080;&#1076;&#1077;&#1086;\&#1041;&#1088;&#1086;&#1089;&#1080;&#1083;_&#1082;&#1091;&#1088;&#1080;&#1090;&#1100;!_&#1089;&#1086;&#1094;&#1080;&#1072;&#1083;&#1100;&#1085;&#1072;&#1103;_&#1088;&#1077;&#1082;&#1083;&#1072;&#1084;&#1072;GrandPrixVideo30.mp4" TargetMode="Externa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Senina\Desktop\&#1042;&#1080;&#1076;&#1077;&#1086;%20&#1076;&#1083;&#1103;%20&#1087;&#1088;&#1077;&#1079;&#1077;&#1085;&#1090;&#1072;&#1094;&#1080;&#1080;\&#1047;&#1074;&#1091;&#1082;\&#1082;&#1091;&#1088;&#1080;&#1090;&#1100;%20&#1085;&#1077;&#1083;&#1100;&#1079;&#1103;2%20(online-audio-converter.com)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edia-urist.ru/otvetstvennost-smi-za-demonstratsiyu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sn\smi\&#1050;&#1091;&#1095;&#1080;&#1085;&#1072;\&#1042;&#1080;&#1076;&#1077;&#1086;%20&#1076;&#1083;&#1103;%20&#1087;&#1088;&#1077;&#1079;&#1077;&#1085;&#1090;&#1072;&#1094;&#1080;&#1080;\&#1047;&#1074;&#1091;&#1082;\&#1088;&#1077;&#1082;&#1083;&#1072;&#1084;&#1072;%20&#1088;&#1072;&#1076;&#1080;&#1086;%20(online-audio-converter.com).mp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4369" y="4725235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Иркутск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013" y="2407863"/>
            <a:ext cx="7340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законодательства в сфере массовых коммуникаций и законодательства о рекламе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9455"/>
            <a:ext cx="86656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23.02.2013 N 15-ФЗ "Об охране здоровья граждан от воздействия окружающего табачного дыма и последствий потребления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табака или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потребления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продукции"</a:t>
            </a:r>
            <a:endParaRPr kumimoji="0" lang="ru-RU" sz="3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01706" y="1055082"/>
            <a:ext cx="580240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 ст. 14.3.1.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Демонстрация</a:t>
            </a:r>
            <a:r>
              <a:rPr kumimoji="0" lang="ru-RU" sz="12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табачных изделий, </a:t>
            </a:r>
            <a:r>
              <a:rPr lang="ru-RU" sz="12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курительных принадлежностей, устройств для потребления </a:t>
            </a:r>
            <a:r>
              <a:rPr lang="ru-RU" sz="12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кальянов и </a:t>
            </a:r>
            <a:r>
              <a:rPr lang="ru-RU" sz="12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потребления 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табака или потребления </a:t>
            </a:r>
            <a:r>
              <a:rPr lang="ru-RU" sz="12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 </a:t>
            </a:r>
            <a:r>
              <a:rPr lang="ru-RU" sz="125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вновь созданных 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предназначенных </a:t>
            </a:r>
            <a:r>
              <a:rPr lang="ru-RU" sz="125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25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взрослых</a:t>
            </a:r>
            <a:r>
              <a:rPr lang="ru-RU" sz="12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аудиовизуальных 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произведениях, включая теле- и видеофильмы, в театрально-зрелищных представлениях, в радио-, теле-, видео- и кинохроникальных программах, а также публичное исполнение, сообщение в эфир, по кабелю и любое другое использование указанных произведений, представлений, программ, в которых осуществляется демонстрация </a:t>
            </a:r>
            <a:r>
              <a:rPr lang="ru-RU" sz="125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табачных изделий, </a:t>
            </a:r>
            <a:r>
              <a:rPr lang="ru-RU" sz="125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5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курительных принадлежностей, устройств для потребления </a:t>
            </a:r>
            <a:r>
              <a:rPr lang="ru-RU" sz="125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5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кальянов 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процесса потребления табака или потребления </a:t>
            </a:r>
            <a:r>
              <a:rPr lang="ru-RU" sz="125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за исключением случаев, если такое действие является неотъемлемой частью художественного </a:t>
            </a:r>
            <a:r>
              <a:rPr lang="ru-RU" sz="12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замысла</a:t>
            </a:r>
            <a:r>
              <a:rPr lang="ru-RU" sz="12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наложение </a:t>
            </a:r>
            <a:r>
              <a:rPr kumimoji="0" lang="ru-RU" sz="12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административного штрафа </a:t>
            </a:r>
            <a:r>
              <a:rPr kumimoji="0" lang="ru-RU" sz="125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должностных лиц 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размере </a:t>
            </a:r>
            <a:r>
              <a:rPr kumimoji="0" lang="ru-RU" sz="12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двадцати тысяч до сорока тысяч рублей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юридических лиц </a:t>
            </a: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2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ста тысяч до ста семидесяти тысяч рублей.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enina\Desktop\Видео для презентации\KMO_120232_07748_1_t219_13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719" y="1034563"/>
            <a:ext cx="2908767" cy="163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enina\Desktop\Видео для презентации\1313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362" y="2669889"/>
            <a:ext cx="2855226" cy="18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52221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Вновь созданные аудиовизуальные произведения, включая теле- и видеофильмы, теле-, видео- 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кинохроникальные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программы, то есть созданные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1 июня 2014 года.</a:t>
            </a:r>
            <a:endParaRPr lang="ru-RU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enina\Desktop\Видео для презентации\2015-09-06_202838.jpg"/>
          <p:cNvPicPr>
            <a:picLocks noChangeAspect="1" noChangeArrowheads="1"/>
          </p:cNvPicPr>
          <p:nvPr/>
        </p:nvPicPr>
        <p:blipFill>
          <a:blip r:embed="rId2" cstate="print"/>
          <a:srcRect l="23600" r="18558" b="6940"/>
          <a:stretch>
            <a:fillRect/>
          </a:stretch>
        </p:blipFill>
        <p:spPr bwMode="auto">
          <a:xfrm>
            <a:off x="73952" y="2389581"/>
            <a:ext cx="1667442" cy="200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Senina\Desktop\Видео для презентации\mousecomestod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319" y="1120589"/>
            <a:ext cx="2286054" cy="162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81188" y="1100477"/>
            <a:ext cx="49686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ч. 3 ст. 14.3.1.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Демонстрация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табачных изделий или </a:t>
            </a:r>
            <a:r>
              <a:rPr lang="ru-RU" sz="12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устройств для потребления </a:t>
            </a:r>
            <a:r>
              <a:rPr lang="ru-RU" sz="12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кальянов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потребления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табака или потребления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 </a:t>
            </a:r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вновь созданных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предназначенных </a:t>
            </a:r>
            <a:r>
              <a:rPr lang="ru-RU" sz="1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аудиовизуальных произведениях, включая теле- и видеофильмы, в театрально-зрелищных представлениях, в радио-, теле-, видео- и кинохроникальных программах, а также публичное исполнение, сообщение в эфир, по кабелю и любое другое использование указанных произведений, представлений, программ, в которых осуществляется демонстрация табачных изделий или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устройств для потребления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продукции, кальянов, процесса потребления табака или потребления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наложение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административного штрафа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должностных лиц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размере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двадцати тысяч до пятидесяти тысяч рублей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юридических лиц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ста тысяч до двухсот тысяч 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071" y="120263"/>
            <a:ext cx="8780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23.02.2013 N 15-ФЗ "Об охране здоровья граждан от воздействия окружающего табачного дыма и последствий потребления табака или потребления </a:t>
            </a:r>
            <a:r>
              <a:rPr lang="ru-RU" sz="2000" b="1" dirty="0" err="1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2000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продукции"</a:t>
            </a:r>
            <a:endParaRPr lang="ru-RU" sz="3600" b="1" dirty="0">
              <a:ln w="10541" cmpd="sng">
                <a:solidFill>
                  <a:srgbClr val="31B6F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6543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Вновь созданные аудиовизуальные произведения, включая теле- и видеофильмы, теле-, видео- 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кинохроникальные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программы, то есть созданные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1 июня 2014 года.</a:t>
            </a:r>
            <a:endParaRPr lang="ru-RU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enina\Desktop\Видео для презентации\1401185211_6zvc9l8udy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35" y="1097351"/>
            <a:ext cx="2353607" cy="176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Users\Senina\Desktop\Видео для презентации\Ну погоди в детских.png"/>
          <p:cNvPicPr>
            <a:picLocks noChangeAspect="1" noChangeArrowheads="1"/>
          </p:cNvPicPr>
          <p:nvPr/>
        </p:nvPicPr>
        <p:blipFill>
          <a:blip r:embed="rId5" cstate="print"/>
          <a:srcRect l="12680" t="5743" r="12629" b="10793"/>
          <a:stretch>
            <a:fillRect/>
          </a:stretch>
        </p:blipFill>
        <p:spPr bwMode="auto">
          <a:xfrm>
            <a:off x="1345626" y="2588179"/>
            <a:ext cx="2856583" cy="179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558" y="1147476"/>
            <a:ext cx="85447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3 статьи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16: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Запрет рекламы и стимулирования продажи табака, спонсорства табака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демонстрации аудиовизуальных произведений, включая теле- и видеофильмы, теле-, видео- и кинохроникальных программ, в которых осуществляется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демонстрация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табачных изделий, процесса потребления табака или потребления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никотинсодержащей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продукции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вещатель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организатор демонстрации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должен обеспечить трансляцию </a:t>
            </a:r>
            <a:r>
              <a:rPr lang="ru-RU" sz="1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рекламы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вреде потребления табака или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никотинсодержащей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продукции непосредственно перед началом или во время демонстрации такого произведения, такой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070" y="120263"/>
            <a:ext cx="88957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23.02.2013 N 15-ФЗ "Об охране здоровья граждан от воздействия окружающего табачного дыма и последствий потребления табака или потребления </a:t>
            </a:r>
            <a:r>
              <a:rPr lang="ru-RU" sz="2000" b="1" dirty="0" err="1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2000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продукции"</a:t>
            </a:r>
            <a:endParaRPr lang="ru-RU" sz="3600" b="1" dirty="0">
              <a:ln w="10541" cmpd="sng">
                <a:solidFill>
                  <a:srgbClr val="31B6FD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0519" y="2741844"/>
            <a:ext cx="40947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реклама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достижение благотворительных и иных общественно полезных целей, а также обеспечение интересов государства (ч. 11 ст. 3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Федерального закона «О рекламе»).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9717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всех иных аудиовизуальных произведениях, включая теле- и видеофильмы, теле-, видео- 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кинохроникальных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программ, созданных до 1 июня 2014 года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47613" y="2512044"/>
            <a:ext cx="4019869" cy="2108401"/>
            <a:chOff x="4719914" y="2332150"/>
            <a:chExt cx="3845859" cy="2154369"/>
          </a:xfrm>
        </p:grpSpPr>
        <p:pic>
          <p:nvPicPr>
            <p:cNvPr id="6147" name="Picture 3" descr="C:\Users\Senina\Desktop\Видео для презентации\1469272481182276388.jpg"/>
            <p:cNvPicPr>
              <a:picLocks noChangeAspect="1" noChangeArrowheads="1"/>
            </p:cNvPicPr>
            <p:nvPr/>
          </p:nvPicPr>
          <p:blipFill>
            <a:blip r:embed="rId2" cstate="print"/>
            <a:srcRect t="12985" r="-152" b="12210"/>
            <a:stretch>
              <a:fillRect/>
            </a:stretch>
          </p:blipFill>
          <p:spPr bwMode="auto">
            <a:xfrm>
              <a:off x="4719914" y="2332150"/>
              <a:ext cx="3845859" cy="21543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5277971" y="2971800"/>
              <a:ext cx="860611" cy="383241"/>
            </a:xfrm>
            <a:prstGeom prst="rect">
              <a:avLst/>
            </a:prstGeom>
            <a:solidFill>
              <a:srgbClr val="EBD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397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Федерального закона от 23.02.2013 N 15-ФЗ</a:t>
            </a:r>
            <a:endParaRPr kumimoji="0" lang="ru-RU" sz="4000" b="1" i="0" u="none" strike="noStrike" normalizeH="0" baseline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урящие де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260" y="877360"/>
            <a:ext cx="6639291" cy="37346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nina\Desktop\Видео для презентации\картинки\mqdefault.jpg"/>
          <p:cNvPicPr>
            <a:picLocks noChangeAspect="1" noChangeArrowheads="1"/>
          </p:cNvPicPr>
          <p:nvPr/>
        </p:nvPicPr>
        <p:blipFill>
          <a:blip r:embed="rId2" cstate="print"/>
          <a:srcRect l="1912" r="2353"/>
          <a:stretch>
            <a:fillRect/>
          </a:stretch>
        </p:blipFill>
        <p:spPr bwMode="auto">
          <a:xfrm>
            <a:off x="2" y="0"/>
            <a:ext cx="4329953" cy="2544096"/>
          </a:xfrm>
          <a:prstGeom prst="rect">
            <a:avLst/>
          </a:prstGeom>
          <a:noFill/>
        </p:spPr>
      </p:pic>
      <p:pic>
        <p:nvPicPr>
          <p:cNvPr id="1028" name="Picture 4" descr="C:\Users\Senina\Desktop\Видео для презентации\картинки\hqdefault.jpg"/>
          <p:cNvPicPr>
            <a:picLocks noChangeAspect="1" noChangeArrowheads="1"/>
          </p:cNvPicPr>
          <p:nvPr/>
        </p:nvPicPr>
        <p:blipFill>
          <a:blip r:embed="rId3" cstate="print"/>
          <a:srcRect t="16292" r="1556" b="13481"/>
          <a:stretch>
            <a:fillRect/>
          </a:stretch>
        </p:blipFill>
        <p:spPr bwMode="auto">
          <a:xfrm>
            <a:off x="4155028" y="2474260"/>
            <a:ext cx="4988972" cy="2669241"/>
          </a:xfrm>
          <a:prstGeom prst="rect">
            <a:avLst/>
          </a:prstGeom>
          <a:noFill/>
        </p:spPr>
      </p:pic>
      <p:pic>
        <p:nvPicPr>
          <p:cNvPr id="1030" name="Picture 6" descr="C:\Users\Senina\Desktop\Видео для презентации\картинки\a6eeed9a9ddc.png"/>
          <p:cNvPicPr>
            <a:picLocks noChangeAspect="1" noChangeArrowheads="1"/>
          </p:cNvPicPr>
          <p:nvPr/>
        </p:nvPicPr>
        <p:blipFill>
          <a:blip r:embed="rId4" cstate="print"/>
          <a:srcRect t="20916" r="-252"/>
          <a:stretch>
            <a:fillRect/>
          </a:stretch>
        </p:blipFill>
        <p:spPr bwMode="auto">
          <a:xfrm>
            <a:off x="0" y="2474260"/>
            <a:ext cx="4511596" cy="2669241"/>
          </a:xfrm>
          <a:prstGeom prst="rect">
            <a:avLst/>
          </a:prstGeom>
          <a:noFill/>
        </p:spPr>
      </p:pic>
      <p:pic>
        <p:nvPicPr>
          <p:cNvPr id="1031" name="Picture 7" descr="C:\Users\Senina\Desktop\Видео для презентации\картинки\96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0791" y="154641"/>
            <a:ext cx="2025127" cy="2025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6007" y="0"/>
            <a:ext cx="679077" cy="316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39280" y="1147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Федерального закона от 23.02.2013 N 15-ФЗ</a:t>
            </a:r>
            <a:endParaRPr kumimoji="0" lang="ru-RU" sz="4000" b="1" i="0" u="none" strike="noStrike" normalizeH="0" baseline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Бросил_курить!_социальная_рекламаGrandPrixVideo3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 t="12647" r="-948" b="12647"/>
          <a:stretch>
            <a:fillRect/>
          </a:stretch>
        </p:blipFill>
        <p:spPr>
          <a:xfrm>
            <a:off x="1535768" y="1031710"/>
            <a:ext cx="6243357" cy="3479778"/>
          </a:xfrm>
          <a:prstGeom prst="rect">
            <a:avLst/>
          </a:prstGeom>
        </p:spPr>
      </p:pic>
      <p:pic>
        <p:nvPicPr>
          <p:cNvPr id="9" name="Dlya_tebya_-_Zagovor_protiv_kureni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888943" y="4201085"/>
            <a:ext cx="304800" cy="304800"/>
          </a:xfrm>
          <a:prstGeom prst="rect">
            <a:avLst/>
          </a:prstGeom>
        </p:spPr>
      </p:pic>
      <p:pic>
        <p:nvPicPr>
          <p:cNvPr id="10" name="курить нельзя (online-audio-converter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245288" y="4201085"/>
            <a:ext cx="304800" cy="304800"/>
          </a:xfrm>
          <a:prstGeom prst="rect">
            <a:avLst/>
          </a:prstGeom>
        </p:spPr>
      </p:pic>
      <p:pic>
        <p:nvPicPr>
          <p:cNvPr id="11" name="курить нельзя2 (online-audio-converter.co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print"/>
          <a:stretch>
            <a:fillRect/>
          </a:stretch>
        </p:blipFill>
        <p:spPr>
          <a:xfrm>
            <a:off x="8615082" y="42010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dia-urist.ru/wp-content/uploads/2015/08/%D1%81%D0%B8%D0%B3%D0%B0%D1%80%D0%B5%D1%82%D0%B0.jpg">
            <a:hlinkClick r:id="rId2" tooltip="&quot;Ответственность СМИ за демонстрацию табачных изделий или процесса потребления табака&quot;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795" y="1632883"/>
            <a:ext cx="2554941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2066" y="986374"/>
            <a:ext cx="574189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5 статьи 14.3.1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еисполнение обязанности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трансляции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социальной рекламы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вреде потребления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табака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потребления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демонстрации аудиовизуальных произведений, включая теле- и видеофильмы, теле-, видео- и кинохроникальных программ, в которых осуществляется демонстрация табачных изделий,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продукции либо процесса потребления табака или потребления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никотинсодержащей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влечет наложение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административного штрафа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должностных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размере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десяти тысяч до двадцати тысяч рублей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юридических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размере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 тысяч до двухсот тысяч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064" y="2308193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986" y="999013"/>
            <a:ext cx="47110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14. Реклама в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телепрограммах и телепередачах</a:t>
            </a:r>
            <a:endParaRPr lang="ru-RU" sz="1400" u="sng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Прерывание телепрограммы или телепередачи рекламой, то есть остановка трансляции телепрограммы или телепередачи для демонстрации рекламы,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 предваряться сообщением о последующей трансляции рекламы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исключением прерывания спонсорской рекламой.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3782" y="142672"/>
            <a:ext cx="6508377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13.03.2006 N 38-ФЗ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 рекламе"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2607" y="3113022"/>
            <a:ext cx="4628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15. Реклама в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радиопрограммах и радиопередачах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Прерывание радиопрограммы или радиопередачи рекламой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 предваряться сообщением о последующей трансляции рекламы,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исключением прерывания спонсорской рекламой.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еклама радио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25571" y="393886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Senina\Desktop\Видео для презентации\картинки\spOIP5TdCJc.jpg"/>
          <p:cNvPicPr>
            <a:picLocks noChangeAspect="1" noChangeArrowheads="1"/>
          </p:cNvPicPr>
          <p:nvPr/>
        </p:nvPicPr>
        <p:blipFill>
          <a:blip r:embed="rId4" cstate="print"/>
          <a:srcRect t="12500" r="-74"/>
          <a:stretch>
            <a:fillRect/>
          </a:stretch>
        </p:blipFill>
        <p:spPr bwMode="auto">
          <a:xfrm>
            <a:off x="4934632" y="988358"/>
            <a:ext cx="3762819" cy="2467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1669" y="140011"/>
            <a:ext cx="652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13.03.2006 N 38-ФЗ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 рекламе"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498047" y="2142588"/>
            <a:ext cx="4249269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продолжительность распространяемой в телепрограмме рекламы (в том числе такой рекламы, как телемагазины), прерывания телепрограммы рекламой (в том числе спонсорской рекламой) и совмещения рекламы с телепрограммой способом "бегущей строки" или иным способом ее наложения на кадр телепрограммы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 превышать 15% времени вещания в течение часа.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773" y="912072"/>
            <a:ext cx="8753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совмещении рекламы с телепрограммой способом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"бегущей строки"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иным способом ее наложения на кадр транслируемой телепрограммы реклама не должна: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занимать более чем семь процентов площади кадра;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накладываться на субтитры, а также надписи разъясняющего характера.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Senina\Desktop\Видео для презентации\наложение бегущей строки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51" y="1965060"/>
            <a:ext cx="3863770" cy="247218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46314" y="4134971"/>
            <a:ext cx="3671047" cy="309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4263" y="1070452"/>
            <a:ext cx="85802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Условно можно выделить следующие категории информации, распространяемой посредством «бегущей строки»: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рекламная информация;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смс-чаты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объявления частного характера;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информационные сообщения о пробках, погоде и т.п.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8277" y="181613"/>
            <a:ext cx="6690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по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бегущей строке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размещаемой в эфире телеканалов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65932" y="2655122"/>
            <a:ext cx="5809129" cy="1600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размещения региональным вещателем в своем эфире, а также в эфире средства массовой информации сетевого партнера 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бегущей строки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содержащей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рекламную информацию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указанные материалы учитываются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общий объем рекламы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 превышении нормы, установленной Федеральным законом 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рекламе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сведения передаются на рассмотрение в соответствующее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подразделение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антимонопольной службы.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enina\AppData\Local\Microsoft\Windows\Temporary Internet Files\Content.IE5\JFBZTT5G\1397556217_vnimanie1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261" y="2716306"/>
            <a:ext cx="2716415" cy="1425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33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6612" y="125115"/>
            <a:ext cx="6668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методике подсчета объема вещания телеканалов (радиоканалов)</a:t>
            </a: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261" y="924872"/>
            <a:ext cx="849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объем вещания СМИ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рекламу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объеме, установленном законодательством о рекламе, 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передачи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распространяемые в рамках телеканала (радиоканала).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0886" y="1388788"/>
          <a:ext cx="8314394" cy="335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92923" y="938514"/>
            <a:ext cx="490145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ч. 3 статьи 14.1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предпринимательской деятельности с нарушением требований и условий, предусмотренных специальным разрешением (лицензией) влечет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предупреждение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наложение административного штрафа: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размере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одной тысячи пятисот до двух тысяч рублей;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должностных лиц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трех тысяч до четырех тысяч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юридических лиц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тридцати тысяч до сорока тысяч рублей.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02" y="687671"/>
            <a:ext cx="3245597" cy="32455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277" y="795995"/>
            <a:ext cx="5516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16. Реклама в периодических печатных изданиях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2160"/>
            <a:ext cx="5520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13.03.2006 N 38-ФЗ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 рекламе"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C:\Users\Senina\Desktop\Видео для презентации\рекл б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561" y="1"/>
            <a:ext cx="3126441" cy="45123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5665" y="2641349"/>
            <a:ext cx="2708558" cy="18158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необходима пометка "реклама" или "на правах рекламы"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рекламы в таких изданиях должен составлять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более чем 45%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объема одного номера периодических печатных изданий.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6406" y="1432113"/>
            <a:ext cx="2326342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СМИ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специализируется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сообщениях и материалах рекламного характера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4883" y="2623987"/>
            <a:ext cx="2689401" cy="18158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обложке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выходных данных должна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содержаться информация о такой специализации.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специализация не указана, то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требуется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наличие пометки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"реклама"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"на правах рекламы".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780" y="1440369"/>
            <a:ext cx="2340910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СМИ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специализируется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сообщениях и материалах рекламного характера</a:t>
            </a:r>
          </a:p>
        </p:txBody>
      </p:sp>
      <p:cxnSp>
        <p:nvCxnSpPr>
          <p:cNvPr id="12" name="Прямая со стрелкой 11"/>
          <p:cNvCxnSpPr>
            <a:stCxn id="7" idx="2"/>
            <a:endCxn id="8" idx="0"/>
          </p:cNvCxnSpPr>
          <p:nvPr/>
        </p:nvCxnSpPr>
        <p:spPr>
          <a:xfrm>
            <a:off x="4679577" y="2386220"/>
            <a:ext cx="7" cy="23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  <a:endCxn id="6" idx="0"/>
          </p:cNvCxnSpPr>
          <p:nvPr/>
        </p:nvCxnSpPr>
        <p:spPr>
          <a:xfrm flipH="1">
            <a:off x="1509944" y="2394476"/>
            <a:ext cx="2291" cy="246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9" idx="0"/>
          </p:cNvCxnSpPr>
          <p:nvPr/>
        </p:nvCxnSpPr>
        <p:spPr>
          <a:xfrm flipH="1">
            <a:off x="1512235" y="1103772"/>
            <a:ext cx="1431181" cy="336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7" idx="0"/>
          </p:cNvCxnSpPr>
          <p:nvPr/>
        </p:nvCxnSpPr>
        <p:spPr>
          <a:xfrm>
            <a:off x="2943416" y="1103772"/>
            <a:ext cx="1736161" cy="32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nina\Desktop\Видео для презентации\0000013534-zakon_1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376084"/>
            <a:ext cx="3118597" cy="31185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19719" y="719420"/>
            <a:ext cx="57217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Решением Управления ФАС по Вологодской области от 21.02.2017 г. выдано предписание о прекращении нарушения законодательства Российской Федерации о рекламе учредителю СМИ, так как согласно свидетельству о регистрации средства массовой информации процент рекламы составляет не более 40%. Однако, в газете размещена реклама: "Хороший день начинается ночью!.." без пометки "реклама" или пометки "на правах рекламы".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Постановлением Управления ФАС по Архангельской области  от 15.06.2016 г. на учредителя журнала был наложен штраф за отсутствие информации о специализации данного журнала, а именно о том, что данный журнал является рекламно-информационным изданием.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Решением судьи Свердловского районного суда г. Иркутска от 26.06.2012 г. было удовлетворено исковое заявление Управления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Иркутской области о признании свидетельства о регистрации СМИ недействительным, полученного обманным путем.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778"/>
            <a:ext cx="7032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Практика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4" y="1048869"/>
            <a:ext cx="8505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«На работу требуется ведущий бухгалтер (НДС) – незамужняя москвичка до 35 лет, высшее финансовое образование, отличное знание НК РФ (НДС)».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«Работа – повариха в корпоративную столовую. Требуется немолодая женщина славянской внешности, умеющая печь пироги. Опыт работы не обязателен. На собеседование принести пироги на пробу».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«Требуется секретарь с разговорным английским. Женщина от 20 до 28 лет, гражданство РФ, жительница М. О. или Москвы, размер 42-44, презентабельная внешность Соблюдение ТК РФ».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01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Недопустимость дискриминации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C:\Users\Senina\Desktop\Видео для презентации\16fbbe3de1c2.jpg"/>
          <p:cNvPicPr>
            <a:picLocks noChangeAspect="1" noChangeArrowheads="1"/>
          </p:cNvPicPr>
          <p:nvPr/>
        </p:nvPicPr>
        <p:blipFill>
          <a:blip r:embed="rId2" cstate="print"/>
          <a:srcRect l="5312" t="7251" r="7042" b="3171"/>
          <a:stretch>
            <a:fillRect/>
          </a:stretch>
        </p:blipFill>
        <p:spPr bwMode="auto">
          <a:xfrm>
            <a:off x="5513296" y="2373160"/>
            <a:ext cx="3529853" cy="2138328"/>
          </a:xfrm>
          <a:prstGeom prst="rect">
            <a:avLst/>
          </a:prstGeom>
          <a:noFill/>
        </p:spPr>
      </p:pic>
      <p:pic>
        <p:nvPicPr>
          <p:cNvPr id="7170" name="Picture 2" descr="C:\Users\Senina\Desktop\Видео для презентации\bo.jpg"/>
          <p:cNvPicPr>
            <a:picLocks noChangeAspect="1" noChangeArrowheads="1"/>
          </p:cNvPicPr>
          <p:nvPr/>
        </p:nvPicPr>
        <p:blipFill>
          <a:blip r:embed="rId3" cstate="print"/>
          <a:srcRect l="8585" b="48955"/>
          <a:stretch>
            <a:fillRect/>
          </a:stretch>
        </p:blipFill>
        <p:spPr bwMode="auto">
          <a:xfrm>
            <a:off x="248775" y="3013260"/>
            <a:ext cx="4719357" cy="14780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905</TotalTime>
  <Words>1477</Words>
  <Application>Microsoft Office PowerPoint</Application>
  <PresentationFormat>Экран (16:9)</PresentationFormat>
  <Paragraphs>75</Paragraphs>
  <Slides>17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Тихонова Ангелина Ивановна</cp:lastModifiedBy>
  <cp:revision>257</cp:revision>
  <dcterms:created xsi:type="dcterms:W3CDTF">2015-01-29T07:54:40Z</dcterms:created>
  <dcterms:modified xsi:type="dcterms:W3CDTF">2023-06-02T03:23:45Z</dcterms:modified>
</cp:coreProperties>
</file>