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bookmarkIdSeed="6">
  <p:sldMasterIdLst>
    <p:sldMasterId id="2147483648" r:id="rId1"/>
  </p:sldMasterIdLst>
  <p:notesMasterIdLst>
    <p:notesMasterId r:id="rId32"/>
  </p:notesMasterIdLst>
  <p:sldIdLst>
    <p:sldId id="256" r:id="rId2"/>
    <p:sldId id="276" r:id="rId3"/>
    <p:sldId id="300" r:id="rId4"/>
    <p:sldId id="277" r:id="rId5"/>
    <p:sldId id="280" r:id="rId6"/>
    <p:sldId id="279" r:id="rId7"/>
    <p:sldId id="264" r:id="rId8"/>
    <p:sldId id="257" r:id="rId9"/>
    <p:sldId id="289" r:id="rId10"/>
    <p:sldId id="290" r:id="rId11"/>
    <p:sldId id="291" r:id="rId12"/>
    <p:sldId id="283" r:id="rId13"/>
    <p:sldId id="261" r:id="rId14"/>
    <p:sldId id="293" r:id="rId15"/>
    <p:sldId id="263" r:id="rId16"/>
    <p:sldId id="296" r:id="rId17"/>
    <p:sldId id="297" r:id="rId18"/>
    <p:sldId id="298" r:id="rId19"/>
    <p:sldId id="299" r:id="rId20"/>
    <p:sldId id="286" r:id="rId21"/>
    <p:sldId id="294" r:id="rId22"/>
    <p:sldId id="295" r:id="rId23"/>
    <p:sldId id="269" r:id="rId24"/>
    <p:sldId id="271" r:id="rId25"/>
    <p:sldId id="274" r:id="rId26"/>
    <p:sldId id="267" r:id="rId27"/>
    <p:sldId id="275" r:id="rId28"/>
    <p:sldId id="270" r:id="rId29"/>
    <p:sldId id="272" r:id="rId30"/>
    <p:sldId id="258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17" userDrawn="1">
          <p15:clr>
            <a:srgbClr val="A4A3A4"/>
          </p15:clr>
        </p15:guide>
        <p15:guide id="2" orient="horz" pos="2999">
          <p15:clr>
            <a:srgbClr val="A4A3A4"/>
          </p15:clr>
        </p15:guide>
        <p15:guide id="3" orient="horz" pos="123" userDrawn="1">
          <p15:clr>
            <a:srgbClr val="A4A3A4"/>
          </p15:clr>
        </p15:guide>
        <p15:guide id="4" pos="189">
          <p15:clr>
            <a:srgbClr val="A4A3A4"/>
          </p15:clr>
        </p15:guide>
        <p15:guide id="5" pos="2880">
          <p15:clr>
            <a:srgbClr val="A4A3A4"/>
          </p15:clr>
        </p15:guide>
        <p15:guide id="6" pos="55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D21"/>
    <a:srgbClr val="17375E"/>
    <a:srgbClr val="00AEEF"/>
    <a:srgbClr val="004A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36" d="100"/>
          <a:sy n="136" d="100"/>
        </p:scale>
        <p:origin x="-174" y="-90"/>
      </p:cViewPr>
      <p:guideLst>
        <p:guide orient="horz" pos="3117"/>
        <p:guide orient="horz" pos="2999"/>
        <p:guide orient="horz" pos="123"/>
        <p:guide pos="189"/>
        <p:guide pos="2880"/>
        <p:guide pos="5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elete val="1"/>
          </c:dLbls>
          <c:cat>
            <c:strRef>
              <c:f>Лист1!$A$2:$A$6</c:f>
              <c:strCache>
                <c:ptCount val="5"/>
                <c:pt idx="0">
                  <c:v>нарушение установленного порядка распространения среди детей продукции средства массовой информации, содержащей информацию, причиняющую вред их здоровью и (или) развитию</c:v>
                </c:pt>
                <c:pt idx="1">
                  <c:v>нарушение порядка объявления выходных данных </c:v>
                </c:pt>
                <c:pt idx="2">
                  <c:v>несоблюдение объемов вещания</c:v>
                </c:pt>
                <c:pt idx="3">
                  <c:v>несоблюдение программной направленности телеканала или радиоканала или нарушение программной концепции вещания</c:v>
                </c:pt>
                <c:pt idx="4">
                  <c:v>неосуществление вещания более 3-х месяцев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 algn="just">
              <a:lnSpc>
                <a:spcPct val="100000"/>
              </a:lnSpc>
              <a:defRPr sz="9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035052052688105"/>
          <c:y val="0.19027553831270022"/>
          <c:w val="0.44179027483452976"/>
          <c:h val="0.70812829406508271"/>
        </c:manualLayout>
      </c:layout>
      <c:txPr>
        <a:bodyPr/>
        <a:lstStyle/>
        <a:p>
          <a:pPr algn="just">
            <a:lnSpc>
              <a:spcPct val="100000"/>
            </a:lnSpc>
            <a:defRPr sz="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несоблюдение требования о вещании указанного в лицензии телеканала или радиоканала</c:v>
                </c:pt>
                <c:pt idx="1">
                  <c:v>несоблюдение даты начала вещания</c:v>
                </c:pt>
                <c:pt idx="2">
                  <c:v>несоблюдение объемов вещания</c:v>
                </c:pt>
                <c:pt idx="3">
                  <c:v>неосуществление вещания более 3-х месяцев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1842899734928372"/>
          <c:y val="0.23305875951566221"/>
          <c:w val="0.47177258515943526"/>
          <c:h val="0.66129774426960963"/>
        </c:manualLayout>
      </c:layout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8C720B-B5DF-426A-9255-2606411D1FCD}" type="doc">
      <dgm:prSet loTypeId="urn:microsoft.com/office/officeart/2005/8/layout/orgChart1" loCatId="hierarchy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4EBEFE5-2C18-41CE-AC7C-7FC1A62D1665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В случае распространения по лицензии </a:t>
          </a:r>
          <a:r>
            <a:rPr lang="ru-RU" sz="1400" b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двух средств массовой информации</a:t>
          </a:r>
          <a:r>
            <a: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, объем вещания регионального СМИ подсчитывается путем сложения</a:t>
          </a:r>
          <a:endParaRPr lang="ru-RU" sz="1400" dirty="0"/>
        </a:p>
      </dgm:t>
    </dgm:pt>
    <dgm:pt modelId="{80D663CF-A41C-492B-8C8C-C7B27E2FAE9C}" type="parTrans" cxnId="{707CBCAB-4D4A-4066-8872-57562B1673A8}">
      <dgm:prSet/>
      <dgm:spPr/>
      <dgm:t>
        <a:bodyPr/>
        <a:lstStyle/>
        <a:p>
          <a:endParaRPr lang="ru-RU"/>
        </a:p>
      </dgm:t>
    </dgm:pt>
    <dgm:pt modelId="{EADF1B56-F693-4768-8074-42D8370298B2}" type="sibTrans" cxnId="{707CBCAB-4D4A-4066-8872-57562B1673A8}">
      <dgm:prSet/>
      <dgm:spPr/>
      <dgm:t>
        <a:bodyPr/>
        <a:lstStyle/>
        <a:p>
          <a:endParaRPr lang="ru-RU"/>
        </a:p>
      </dgm:t>
    </dgm:pt>
    <dgm:pt modelId="{A160FC4B-0088-48A3-AD07-B636523F03CE}">
      <dgm:prSet phldrT="[Текст]" custT="1"/>
      <dgm:spPr/>
      <dgm:t>
        <a:bodyPr/>
        <a:lstStyle/>
        <a:p>
          <a:r>
            <a:rPr lang="ru-RU" sz="1400" b="1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времени, затраченного на вещание непосредственно телепередач (радиопередач)</a:t>
          </a:r>
          <a:endParaRPr lang="ru-RU" sz="1400" dirty="0"/>
        </a:p>
      </dgm:t>
    </dgm:pt>
    <dgm:pt modelId="{4FCDD127-E136-40A3-9A60-BC6F117B395F}" type="parTrans" cxnId="{3A903458-E91A-45E5-999C-940FDB1C7DD2}">
      <dgm:prSet/>
      <dgm:spPr/>
      <dgm:t>
        <a:bodyPr/>
        <a:lstStyle/>
        <a:p>
          <a:endParaRPr lang="ru-RU"/>
        </a:p>
      </dgm:t>
    </dgm:pt>
    <dgm:pt modelId="{488BEAD9-7C43-4787-BE9C-A649B15EED11}" type="sibTrans" cxnId="{3A903458-E91A-45E5-999C-940FDB1C7DD2}">
      <dgm:prSet/>
      <dgm:spPr/>
      <dgm:t>
        <a:bodyPr/>
        <a:lstStyle/>
        <a:p>
          <a:endParaRPr lang="ru-RU"/>
        </a:p>
      </dgm:t>
    </dgm:pt>
    <dgm:pt modelId="{EA7F0F0C-35F8-4611-9DE3-03B8807A6FBE}">
      <dgm:prSet phldrT="[Текст]" custT="1"/>
      <dgm:spPr/>
      <dgm:t>
        <a:bodyPr/>
        <a:lstStyle/>
        <a:p>
          <a:r>
            <a:rPr lang="ru-RU" sz="1400" b="1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рекламных блоков в «окнах» регионального вещания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3773409E-739A-402D-9AE8-734DDBD09482}" type="parTrans" cxnId="{AA5C236D-F89F-4ECF-990F-28E4DB38F549}">
      <dgm:prSet/>
      <dgm:spPr/>
      <dgm:t>
        <a:bodyPr/>
        <a:lstStyle/>
        <a:p>
          <a:endParaRPr lang="ru-RU"/>
        </a:p>
      </dgm:t>
    </dgm:pt>
    <dgm:pt modelId="{F93CA379-C709-4BB4-85EE-AA986AA572F5}" type="sibTrans" cxnId="{AA5C236D-F89F-4ECF-990F-28E4DB38F549}">
      <dgm:prSet/>
      <dgm:spPr/>
      <dgm:t>
        <a:bodyPr/>
        <a:lstStyle/>
        <a:p>
          <a:endParaRPr lang="ru-RU"/>
        </a:p>
      </dgm:t>
    </dgm:pt>
    <dgm:pt modelId="{150451FC-39C4-4AE2-B9FD-033E041A985D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рекламных блоков в </a:t>
          </a:r>
          <a:r>
            <a:rPr lang="ru-RU" sz="1400" b="1" dirty="0" smtClean="0">
              <a:ea typeface="Calibri" pitchFamily="34" charset="0"/>
              <a:cs typeface="Times New Roman" pitchFamily="18" charset="0"/>
            </a:rPr>
            <a:t>«</a:t>
          </a:r>
          <a:r>
            <a: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окнах</a:t>
          </a:r>
          <a:r>
            <a:rPr lang="ru-RU" sz="1400" b="1" dirty="0" smtClean="0">
              <a:ea typeface="Calibri" pitchFamily="34" charset="0"/>
              <a:cs typeface="Times New Roman" pitchFamily="18" charset="0"/>
            </a:rPr>
            <a:t>»</a:t>
          </a:r>
          <a:r>
            <a: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 для размещения в эфире сетевого партнера </a:t>
          </a:r>
          <a:r>
            <a:rPr lang="ru-RU" sz="1400" b="1" dirty="0" smtClean="0">
              <a:ea typeface="Calibri" pitchFamily="34" charset="0"/>
              <a:cs typeface="Times New Roman" pitchFamily="18" charset="0"/>
            </a:rPr>
            <a:t>«</a:t>
          </a:r>
          <a:r>
            <a: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региональных рекламных блоков</a:t>
          </a:r>
          <a:r>
            <a:rPr lang="ru-RU" sz="1400" b="1" dirty="0" smtClean="0">
              <a:ea typeface="Calibri" pitchFamily="34" charset="0"/>
              <a:cs typeface="Times New Roman" pitchFamily="18" charset="0"/>
            </a:rPr>
            <a:t>»</a:t>
          </a:r>
          <a:r>
            <a: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, </a:t>
          </a:r>
          <a:r>
            <a:rPr lang="ru-RU" sz="14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если они сопровождаются выходными данными регионального СМИ, его наименованием и (или) логотипом</a:t>
          </a:r>
          <a:endParaRPr lang="ru-RU" sz="1400" u="sng" dirty="0">
            <a:solidFill>
              <a:srgbClr val="FF0000"/>
            </a:solidFill>
          </a:endParaRPr>
        </a:p>
      </dgm:t>
    </dgm:pt>
    <dgm:pt modelId="{8E7DC18B-E7A3-4EC0-95E9-670E4EB8FA0F}" type="parTrans" cxnId="{EC0D7089-8C41-4929-860C-5D845FF7223E}">
      <dgm:prSet/>
      <dgm:spPr/>
      <dgm:t>
        <a:bodyPr/>
        <a:lstStyle/>
        <a:p>
          <a:endParaRPr lang="ru-RU"/>
        </a:p>
      </dgm:t>
    </dgm:pt>
    <dgm:pt modelId="{9780267B-97F1-4202-B88F-7214F9782E38}" type="sibTrans" cxnId="{EC0D7089-8C41-4929-860C-5D845FF7223E}">
      <dgm:prSet/>
      <dgm:spPr/>
      <dgm:t>
        <a:bodyPr/>
        <a:lstStyle/>
        <a:p>
          <a:endParaRPr lang="ru-RU"/>
        </a:p>
      </dgm:t>
    </dgm:pt>
    <dgm:pt modelId="{D40B04AB-EE14-4F48-B30A-C14ABEAE9609}" type="pres">
      <dgm:prSet presAssocID="{368C720B-B5DF-426A-9255-2606411D1F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EC97877-AE19-4959-8150-76E94F46BB95}" type="pres">
      <dgm:prSet presAssocID="{A4EBEFE5-2C18-41CE-AC7C-7FC1A62D1665}" presName="hierRoot1" presStyleCnt="0">
        <dgm:presLayoutVars>
          <dgm:hierBranch val="init"/>
        </dgm:presLayoutVars>
      </dgm:prSet>
      <dgm:spPr/>
    </dgm:pt>
    <dgm:pt modelId="{B9F2C838-ADAB-49DA-ACD4-BCAF19C31E5A}" type="pres">
      <dgm:prSet presAssocID="{A4EBEFE5-2C18-41CE-AC7C-7FC1A62D1665}" presName="rootComposite1" presStyleCnt="0"/>
      <dgm:spPr/>
    </dgm:pt>
    <dgm:pt modelId="{3A63F165-185B-4B45-B35D-BD099548AC2F}" type="pres">
      <dgm:prSet presAssocID="{A4EBEFE5-2C18-41CE-AC7C-7FC1A62D1665}" presName="rootText1" presStyleLbl="node0" presStyleIdx="0" presStyleCnt="1" custScaleX="360202" custScaleY="65419" custLinFactNeighborX="-847" custLinFactNeighborY="1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CFC14A-428A-4640-912E-68DAC8F64A4B}" type="pres">
      <dgm:prSet presAssocID="{A4EBEFE5-2C18-41CE-AC7C-7FC1A62D16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1E381BA-9E6A-4974-BFF0-B8F1C5389036}" type="pres">
      <dgm:prSet presAssocID="{A4EBEFE5-2C18-41CE-AC7C-7FC1A62D1665}" presName="hierChild2" presStyleCnt="0"/>
      <dgm:spPr/>
    </dgm:pt>
    <dgm:pt modelId="{E7A8707D-7A43-498E-A7D6-C08C87E4BAF7}" type="pres">
      <dgm:prSet presAssocID="{4FCDD127-E136-40A3-9A60-BC6F117B395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D9C8ACD0-4417-4AA3-9C3E-A35329D3EAFD}" type="pres">
      <dgm:prSet presAssocID="{A160FC4B-0088-48A3-AD07-B636523F03CE}" presName="hierRoot2" presStyleCnt="0">
        <dgm:presLayoutVars>
          <dgm:hierBranch val="init"/>
        </dgm:presLayoutVars>
      </dgm:prSet>
      <dgm:spPr/>
    </dgm:pt>
    <dgm:pt modelId="{2D61ECF3-82B1-4981-AB8D-F0F83A9782C8}" type="pres">
      <dgm:prSet presAssocID="{A160FC4B-0088-48A3-AD07-B636523F03CE}" presName="rootComposite" presStyleCnt="0"/>
      <dgm:spPr/>
    </dgm:pt>
    <dgm:pt modelId="{81793735-15CB-4018-9D00-DE7C678187AE}" type="pres">
      <dgm:prSet presAssocID="{A160FC4B-0088-48A3-AD07-B636523F03CE}" presName="rootText" presStyleLbl="node2" presStyleIdx="0" presStyleCnt="3" custScaleX="110537" custLinFactNeighborX="15939" custLinFactNeighborY="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9B9E59-86A6-431E-ADF7-DB5DA4970A18}" type="pres">
      <dgm:prSet presAssocID="{A160FC4B-0088-48A3-AD07-B636523F03CE}" presName="rootConnector" presStyleLbl="node2" presStyleIdx="0" presStyleCnt="3"/>
      <dgm:spPr/>
      <dgm:t>
        <a:bodyPr/>
        <a:lstStyle/>
        <a:p>
          <a:endParaRPr lang="ru-RU"/>
        </a:p>
      </dgm:t>
    </dgm:pt>
    <dgm:pt modelId="{901013BB-A34F-46C5-97E7-A984CCDE98D0}" type="pres">
      <dgm:prSet presAssocID="{A160FC4B-0088-48A3-AD07-B636523F03CE}" presName="hierChild4" presStyleCnt="0"/>
      <dgm:spPr/>
    </dgm:pt>
    <dgm:pt modelId="{9FE665AF-237A-4761-8740-199DECEC9B26}" type="pres">
      <dgm:prSet presAssocID="{A160FC4B-0088-48A3-AD07-B636523F03CE}" presName="hierChild5" presStyleCnt="0"/>
      <dgm:spPr/>
    </dgm:pt>
    <dgm:pt modelId="{AC86F925-EE11-4F46-873B-5EC1445C2279}" type="pres">
      <dgm:prSet presAssocID="{3773409E-739A-402D-9AE8-734DDBD0948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A10E099C-AA38-4D89-9C4B-B05FA951BD35}" type="pres">
      <dgm:prSet presAssocID="{EA7F0F0C-35F8-4611-9DE3-03B8807A6FBE}" presName="hierRoot2" presStyleCnt="0">
        <dgm:presLayoutVars>
          <dgm:hierBranch val="init"/>
        </dgm:presLayoutVars>
      </dgm:prSet>
      <dgm:spPr/>
    </dgm:pt>
    <dgm:pt modelId="{DCE3D642-F96A-48A7-BDBD-000DB0192F52}" type="pres">
      <dgm:prSet presAssocID="{EA7F0F0C-35F8-4611-9DE3-03B8807A6FBE}" presName="rootComposite" presStyleCnt="0"/>
      <dgm:spPr/>
    </dgm:pt>
    <dgm:pt modelId="{C0241E15-C482-403C-AD10-C352DB958FE0}" type="pres">
      <dgm:prSet presAssocID="{EA7F0F0C-35F8-4611-9DE3-03B8807A6FBE}" presName="rootText" presStyleLbl="node2" presStyleIdx="1" presStyleCnt="3" custScaleX="112342" custLinFactNeighborX="7917" custLinFactNeighborY="6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78AB1A-552C-43FE-8EE2-7D4A28D84AF5}" type="pres">
      <dgm:prSet presAssocID="{EA7F0F0C-35F8-4611-9DE3-03B8807A6FBE}" presName="rootConnector" presStyleLbl="node2" presStyleIdx="1" presStyleCnt="3"/>
      <dgm:spPr/>
      <dgm:t>
        <a:bodyPr/>
        <a:lstStyle/>
        <a:p>
          <a:endParaRPr lang="ru-RU"/>
        </a:p>
      </dgm:t>
    </dgm:pt>
    <dgm:pt modelId="{2AAD6E0B-7310-412B-A2B1-B5359C94708C}" type="pres">
      <dgm:prSet presAssocID="{EA7F0F0C-35F8-4611-9DE3-03B8807A6FBE}" presName="hierChild4" presStyleCnt="0"/>
      <dgm:spPr/>
    </dgm:pt>
    <dgm:pt modelId="{FA1C28F8-C541-4243-825C-DC12DCFD658B}" type="pres">
      <dgm:prSet presAssocID="{EA7F0F0C-35F8-4611-9DE3-03B8807A6FBE}" presName="hierChild5" presStyleCnt="0"/>
      <dgm:spPr/>
    </dgm:pt>
    <dgm:pt modelId="{84653CA2-9A38-409E-8875-35334FAA5A0D}" type="pres">
      <dgm:prSet presAssocID="{8E7DC18B-E7A3-4EC0-95E9-670E4EB8FA0F}" presName="Name37" presStyleLbl="parChTrans1D2" presStyleIdx="2" presStyleCnt="3"/>
      <dgm:spPr/>
      <dgm:t>
        <a:bodyPr/>
        <a:lstStyle/>
        <a:p>
          <a:endParaRPr lang="ru-RU"/>
        </a:p>
      </dgm:t>
    </dgm:pt>
    <dgm:pt modelId="{1738610B-EB8B-48CE-BE28-64CCF4150B5E}" type="pres">
      <dgm:prSet presAssocID="{150451FC-39C4-4AE2-B9FD-033E041A985D}" presName="hierRoot2" presStyleCnt="0">
        <dgm:presLayoutVars>
          <dgm:hierBranch val="init"/>
        </dgm:presLayoutVars>
      </dgm:prSet>
      <dgm:spPr/>
    </dgm:pt>
    <dgm:pt modelId="{19B6877C-8001-4CFE-8D0C-CEBE225E0E65}" type="pres">
      <dgm:prSet presAssocID="{150451FC-39C4-4AE2-B9FD-033E041A985D}" presName="rootComposite" presStyleCnt="0"/>
      <dgm:spPr/>
    </dgm:pt>
    <dgm:pt modelId="{7C3206F5-5411-43EA-A02E-A4AC1B3298C4}" type="pres">
      <dgm:prSet presAssocID="{150451FC-39C4-4AE2-B9FD-033E041A985D}" presName="rootText" presStyleLbl="node2" presStyleIdx="2" presStyleCnt="3" custScaleX="164259" custScaleY="166298" custLinFactNeighborX="162" custLinFactNeighborY="-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1B66E6-06DA-4855-9F4F-7890B8A6F399}" type="pres">
      <dgm:prSet presAssocID="{150451FC-39C4-4AE2-B9FD-033E041A985D}" presName="rootConnector" presStyleLbl="node2" presStyleIdx="2" presStyleCnt="3"/>
      <dgm:spPr/>
      <dgm:t>
        <a:bodyPr/>
        <a:lstStyle/>
        <a:p>
          <a:endParaRPr lang="ru-RU"/>
        </a:p>
      </dgm:t>
    </dgm:pt>
    <dgm:pt modelId="{231CBF01-0B93-4377-822D-C86ED8711D50}" type="pres">
      <dgm:prSet presAssocID="{150451FC-39C4-4AE2-B9FD-033E041A985D}" presName="hierChild4" presStyleCnt="0"/>
      <dgm:spPr/>
    </dgm:pt>
    <dgm:pt modelId="{70819977-F4DB-4117-B889-3D9811DAB391}" type="pres">
      <dgm:prSet presAssocID="{150451FC-39C4-4AE2-B9FD-033E041A985D}" presName="hierChild5" presStyleCnt="0"/>
      <dgm:spPr/>
    </dgm:pt>
    <dgm:pt modelId="{B7F351DF-4272-4A82-9A61-4F9AEE3A7627}" type="pres">
      <dgm:prSet presAssocID="{A4EBEFE5-2C18-41CE-AC7C-7FC1A62D1665}" presName="hierChild3" presStyleCnt="0"/>
      <dgm:spPr/>
    </dgm:pt>
  </dgm:ptLst>
  <dgm:cxnLst>
    <dgm:cxn modelId="{0E2C2B99-050B-426B-9327-E15DA819E825}" type="presOf" srcId="{3773409E-739A-402D-9AE8-734DDBD09482}" destId="{AC86F925-EE11-4F46-873B-5EC1445C2279}" srcOrd="0" destOrd="0" presId="urn:microsoft.com/office/officeart/2005/8/layout/orgChart1"/>
    <dgm:cxn modelId="{17484706-79E8-46DD-BA7D-5B777ED26A11}" type="presOf" srcId="{150451FC-39C4-4AE2-B9FD-033E041A985D}" destId="{7C3206F5-5411-43EA-A02E-A4AC1B3298C4}" srcOrd="0" destOrd="0" presId="urn:microsoft.com/office/officeart/2005/8/layout/orgChart1"/>
    <dgm:cxn modelId="{FF7348BA-B6CC-4EE6-873F-F9D2C366A3DC}" type="presOf" srcId="{150451FC-39C4-4AE2-B9FD-033E041A985D}" destId="{391B66E6-06DA-4855-9F4F-7890B8A6F399}" srcOrd="1" destOrd="0" presId="urn:microsoft.com/office/officeart/2005/8/layout/orgChart1"/>
    <dgm:cxn modelId="{707CBCAB-4D4A-4066-8872-57562B1673A8}" srcId="{368C720B-B5DF-426A-9255-2606411D1FCD}" destId="{A4EBEFE5-2C18-41CE-AC7C-7FC1A62D1665}" srcOrd="0" destOrd="0" parTransId="{80D663CF-A41C-492B-8C8C-C7B27E2FAE9C}" sibTransId="{EADF1B56-F693-4768-8074-42D8370298B2}"/>
    <dgm:cxn modelId="{02AF7C0F-28B5-4E69-A80E-3C5C7473B059}" type="presOf" srcId="{8E7DC18B-E7A3-4EC0-95E9-670E4EB8FA0F}" destId="{84653CA2-9A38-409E-8875-35334FAA5A0D}" srcOrd="0" destOrd="0" presId="urn:microsoft.com/office/officeart/2005/8/layout/orgChart1"/>
    <dgm:cxn modelId="{74F908E9-36DB-4BF3-85A3-C9A1973E5553}" type="presOf" srcId="{A160FC4B-0088-48A3-AD07-B636523F03CE}" destId="{719B9E59-86A6-431E-ADF7-DB5DA4970A18}" srcOrd="1" destOrd="0" presId="urn:microsoft.com/office/officeart/2005/8/layout/orgChart1"/>
    <dgm:cxn modelId="{5362AF81-C730-4265-88AF-F1D50CACFADC}" type="presOf" srcId="{EA7F0F0C-35F8-4611-9DE3-03B8807A6FBE}" destId="{9678AB1A-552C-43FE-8EE2-7D4A28D84AF5}" srcOrd="1" destOrd="0" presId="urn:microsoft.com/office/officeart/2005/8/layout/orgChart1"/>
    <dgm:cxn modelId="{8A99B060-78F2-4F69-A280-03FAB77FEF19}" type="presOf" srcId="{A160FC4B-0088-48A3-AD07-B636523F03CE}" destId="{81793735-15CB-4018-9D00-DE7C678187AE}" srcOrd="0" destOrd="0" presId="urn:microsoft.com/office/officeart/2005/8/layout/orgChart1"/>
    <dgm:cxn modelId="{C0E8CE61-7581-490A-B670-B948D67F8742}" type="presOf" srcId="{368C720B-B5DF-426A-9255-2606411D1FCD}" destId="{D40B04AB-EE14-4F48-B30A-C14ABEAE9609}" srcOrd="0" destOrd="0" presId="urn:microsoft.com/office/officeart/2005/8/layout/orgChart1"/>
    <dgm:cxn modelId="{EC0D7089-8C41-4929-860C-5D845FF7223E}" srcId="{A4EBEFE5-2C18-41CE-AC7C-7FC1A62D1665}" destId="{150451FC-39C4-4AE2-B9FD-033E041A985D}" srcOrd="2" destOrd="0" parTransId="{8E7DC18B-E7A3-4EC0-95E9-670E4EB8FA0F}" sibTransId="{9780267B-97F1-4202-B88F-7214F9782E38}"/>
    <dgm:cxn modelId="{3A903458-E91A-45E5-999C-940FDB1C7DD2}" srcId="{A4EBEFE5-2C18-41CE-AC7C-7FC1A62D1665}" destId="{A160FC4B-0088-48A3-AD07-B636523F03CE}" srcOrd="0" destOrd="0" parTransId="{4FCDD127-E136-40A3-9A60-BC6F117B395F}" sibTransId="{488BEAD9-7C43-4787-BE9C-A649B15EED11}"/>
    <dgm:cxn modelId="{D6E9E434-2292-4410-AE76-3B2F2FD19CD1}" type="presOf" srcId="{A4EBEFE5-2C18-41CE-AC7C-7FC1A62D1665}" destId="{3A63F165-185B-4B45-B35D-BD099548AC2F}" srcOrd="0" destOrd="0" presId="urn:microsoft.com/office/officeart/2005/8/layout/orgChart1"/>
    <dgm:cxn modelId="{C8041C7E-E5A2-4A18-9B40-B75FF70108EF}" type="presOf" srcId="{A4EBEFE5-2C18-41CE-AC7C-7FC1A62D1665}" destId="{0BCFC14A-428A-4640-912E-68DAC8F64A4B}" srcOrd="1" destOrd="0" presId="urn:microsoft.com/office/officeart/2005/8/layout/orgChart1"/>
    <dgm:cxn modelId="{7575592A-82C2-4E9E-827F-0BF5E162FEF2}" type="presOf" srcId="{EA7F0F0C-35F8-4611-9DE3-03B8807A6FBE}" destId="{C0241E15-C482-403C-AD10-C352DB958FE0}" srcOrd="0" destOrd="0" presId="urn:microsoft.com/office/officeart/2005/8/layout/orgChart1"/>
    <dgm:cxn modelId="{865233AC-E095-414D-8939-E31D351BAF0E}" type="presOf" srcId="{4FCDD127-E136-40A3-9A60-BC6F117B395F}" destId="{E7A8707D-7A43-498E-A7D6-C08C87E4BAF7}" srcOrd="0" destOrd="0" presId="urn:microsoft.com/office/officeart/2005/8/layout/orgChart1"/>
    <dgm:cxn modelId="{AA5C236D-F89F-4ECF-990F-28E4DB38F549}" srcId="{A4EBEFE5-2C18-41CE-AC7C-7FC1A62D1665}" destId="{EA7F0F0C-35F8-4611-9DE3-03B8807A6FBE}" srcOrd="1" destOrd="0" parTransId="{3773409E-739A-402D-9AE8-734DDBD09482}" sibTransId="{F93CA379-C709-4BB4-85EE-AA986AA572F5}"/>
    <dgm:cxn modelId="{414B2397-C90C-480F-9325-30574FF923DE}" type="presParOf" srcId="{D40B04AB-EE14-4F48-B30A-C14ABEAE9609}" destId="{0EC97877-AE19-4959-8150-76E94F46BB95}" srcOrd="0" destOrd="0" presId="urn:microsoft.com/office/officeart/2005/8/layout/orgChart1"/>
    <dgm:cxn modelId="{8A018047-7FD7-4AB1-9AC6-102F69D9AE2A}" type="presParOf" srcId="{0EC97877-AE19-4959-8150-76E94F46BB95}" destId="{B9F2C838-ADAB-49DA-ACD4-BCAF19C31E5A}" srcOrd="0" destOrd="0" presId="urn:microsoft.com/office/officeart/2005/8/layout/orgChart1"/>
    <dgm:cxn modelId="{6C20807E-2620-4118-BADE-8DE98413ABDC}" type="presParOf" srcId="{B9F2C838-ADAB-49DA-ACD4-BCAF19C31E5A}" destId="{3A63F165-185B-4B45-B35D-BD099548AC2F}" srcOrd="0" destOrd="0" presId="urn:microsoft.com/office/officeart/2005/8/layout/orgChart1"/>
    <dgm:cxn modelId="{98D7C220-0412-4442-9A56-00A67455DF4F}" type="presParOf" srcId="{B9F2C838-ADAB-49DA-ACD4-BCAF19C31E5A}" destId="{0BCFC14A-428A-4640-912E-68DAC8F64A4B}" srcOrd="1" destOrd="0" presId="urn:microsoft.com/office/officeart/2005/8/layout/orgChart1"/>
    <dgm:cxn modelId="{447B917B-DAE7-4419-B5DC-5DD990D5774F}" type="presParOf" srcId="{0EC97877-AE19-4959-8150-76E94F46BB95}" destId="{01E381BA-9E6A-4974-BFF0-B8F1C5389036}" srcOrd="1" destOrd="0" presId="urn:microsoft.com/office/officeart/2005/8/layout/orgChart1"/>
    <dgm:cxn modelId="{F52BD6D1-0BF1-4E57-B97D-A5F272A42AC3}" type="presParOf" srcId="{01E381BA-9E6A-4974-BFF0-B8F1C5389036}" destId="{E7A8707D-7A43-498E-A7D6-C08C87E4BAF7}" srcOrd="0" destOrd="0" presId="urn:microsoft.com/office/officeart/2005/8/layout/orgChart1"/>
    <dgm:cxn modelId="{46243815-5268-4454-BC8C-EA73F8E83511}" type="presParOf" srcId="{01E381BA-9E6A-4974-BFF0-B8F1C5389036}" destId="{D9C8ACD0-4417-4AA3-9C3E-A35329D3EAFD}" srcOrd="1" destOrd="0" presId="urn:microsoft.com/office/officeart/2005/8/layout/orgChart1"/>
    <dgm:cxn modelId="{26F58050-7AC2-4F1B-9BA5-DD9A045559FD}" type="presParOf" srcId="{D9C8ACD0-4417-4AA3-9C3E-A35329D3EAFD}" destId="{2D61ECF3-82B1-4981-AB8D-F0F83A9782C8}" srcOrd="0" destOrd="0" presId="urn:microsoft.com/office/officeart/2005/8/layout/orgChart1"/>
    <dgm:cxn modelId="{D8FC95FD-2F4F-4D87-A595-E996EB9AEBAE}" type="presParOf" srcId="{2D61ECF3-82B1-4981-AB8D-F0F83A9782C8}" destId="{81793735-15CB-4018-9D00-DE7C678187AE}" srcOrd="0" destOrd="0" presId="urn:microsoft.com/office/officeart/2005/8/layout/orgChart1"/>
    <dgm:cxn modelId="{5C1C6ACD-4141-4232-A538-048763B67F1A}" type="presParOf" srcId="{2D61ECF3-82B1-4981-AB8D-F0F83A9782C8}" destId="{719B9E59-86A6-431E-ADF7-DB5DA4970A18}" srcOrd="1" destOrd="0" presId="urn:microsoft.com/office/officeart/2005/8/layout/orgChart1"/>
    <dgm:cxn modelId="{0F7610BB-06E1-403D-86CC-CA17D617D7F6}" type="presParOf" srcId="{D9C8ACD0-4417-4AA3-9C3E-A35329D3EAFD}" destId="{901013BB-A34F-46C5-97E7-A984CCDE98D0}" srcOrd="1" destOrd="0" presId="urn:microsoft.com/office/officeart/2005/8/layout/orgChart1"/>
    <dgm:cxn modelId="{417F6A25-3AFD-4598-BB06-49ACCB8E7281}" type="presParOf" srcId="{D9C8ACD0-4417-4AA3-9C3E-A35329D3EAFD}" destId="{9FE665AF-237A-4761-8740-199DECEC9B26}" srcOrd="2" destOrd="0" presId="urn:microsoft.com/office/officeart/2005/8/layout/orgChart1"/>
    <dgm:cxn modelId="{EBC60E0D-E18F-4B4D-AD7D-C63FDD38A04D}" type="presParOf" srcId="{01E381BA-9E6A-4974-BFF0-B8F1C5389036}" destId="{AC86F925-EE11-4F46-873B-5EC1445C2279}" srcOrd="2" destOrd="0" presId="urn:microsoft.com/office/officeart/2005/8/layout/orgChart1"/>
    <dgm:cxn modelId="{B4119785-57F2-42E2-99A1-7792A5C30E41}" type="presParOf" srcId="{01E381BA-9E6A-4974-BFF0-B8F1C5389036}" destId="{A10E099C-AA38-4D89-9C4B-B05FA951BD35}" srcOrd="3" destOrd="0" presId="urn:microsoft.com/office/officeart/2005/8/layout/orgChart1"/>
    <dgm:cxn modelId="{43D4702F-8959-4C58-A80B-97350AD09AB4}" type="presParOf" srcId="{A10E099C-AA38-4D89-9C4B-B05FA951BD35}" destId="{DCE3D642-F96A-48A7-BDBD-000DB0192F52}" srcOrd="0" destOrd="0" presId="urn:microsoft.com/office/officeart/2005/8/layout/orgChart1"/>
    <dgm:cxn modelId="{338D6CEC-C36C-4EEA-ADAE-F89C03877971}" type="presParOf" srcId="{DCE3D642-F96A-48A7-BDBD-000DB0192F52}" destId="{C0241E15-C482-403C-AD10-C352DB958FE0}" srcOrd="0" destOrd="0" presId="urn:microsoft.com/office/officeart/2005/8/layout/orgChart1"/>
    <dgm:cxn modelId="{15F99E5D-178C-4DC1-9D37-A739618D32FA}" type="presParOf" srcId="{DCE3D642-F96A-48A7-BDBD-000DB0192F52}" destId="{9678AB1A-552C-43FE-8EE2-7D4A28D84AF5}" srcOrd="1" destOrd="0" presId="urn:microsoft.com/office/officeart/2005/8/layout/orgChart1"/>
    <dgm:cxn modelId="{5EC0DD83-51DD-462A-B036-B6BDDBB7CFD0}" type="presParOf" srcId="{A10E099C-AA38-4D89-9C4B-B05FA951BD35}" destId="{2AAD6E0B-7310-412B-A2B1-B5359C94708C}" srcOrd="1" destOrd="0" presId="urn:microsoft.com/office/officeart/2005/8/layout/orgChart1"/>
    <dgm:cxn modelId="{A26D560A-1FE6-428D-B1E1-A13F190A194F}" type="presParOf" srcId="{A10E099C-AA38-4D89-9C4B-B05FA951BD35}" destId="{FA1C28F8-C541-4243-825C-DC12DCFD658B}" srcOrd="2" destOrd="0" presId="urn:microsoft.com/office/officeart/2005/8/layout/orgChart1"/>
    <dgm:cxn modelId="{0BD2B12E-38D1-47BE-AEA6-F26359D23B07}" type="presParOf" srcId="{01E381BA-9E6A-4974-BFF0-B8F1C5389036}" destId="{84653CA2-9A38-409E-8875-35334FAA5A0D}" srcOrd="4" destOrd="0" presId="urn:microsoft.com/office/officeart/2005/8/layout/orgChart1"/>
    <dgm:cxn modelId="{7B2EEDA6-997A-43C4-8998-77F74D06E4BC}" type="presParOf" srcId="{01E381BA-9E6A-4974-BFF0-B8F1C5389036}" destId="{1738610B-EB8B-48CE-BE28-64CCF4150B5E}" srcOrd="5" destOrd="0" presId="urn:microsoft.com/office/officeart/2005/8/layout/orgChart1"/>
    <dgm:cxn modelId="{11514142-526C-4D9D-A5F0-CEE679F8704E}" type="presParOf" srcId="{1738610B-EB8B-48CE-BE28-64CCF4150B5E}" destId="{19B6877C-8001-4CFE-8D0C-CEBE225E0E65}" srcOrd="0" destOrd="0" presId="urn:microsoft.com/office/officeart/2005/8/layout/orgChart1"/>
    <dgm:cxn modelId="{D73A7EBF-C3DB-485F-BAD1-9B6A31091C50}" type="presParOf" srcId="{19B6877C-8001-4CFE-8D0C-CEBE225E0E65}" destId="{7C3206F5-5411-43EA-A02E-A4AC1B3298C4}" srcOrd="0" destOrd="0" presId="urn:microsoft.com/office/officeart/2005/8/layout/orgChart1"/>
    <dgm:cxn modelId="{D07F7D68-7009-42D0-8145-F8C27EC30398}" type="presParOf" srcId="{19B6877C-8001-4CFE-8D0C-CEBE225E0E65}" destId="{391B66E6-06DA-4855-9F4F-7890B8A6F399}" srcOrd="1" destOrd="0" presId="urn:microsoft.com/office/officeart/2005/8/layout/orgChart1"/>
    <dgm:cxn modelId="{E8BB34B5-A358-4814-B9B0-B1CD9FBDBCD7}" type="presParOf" srcId="{1738610B-EB8B-48CE-BE28-64CCF4150B5E}" destId="{231CBF01-0B93-4377-822D-C86ED8711D50}" srcOrd="1" destOrd="0" presId="urn:microsoft.com/office/officeart/2005/8/layout/orgChart1"/>
    <dgm:cxn modelId="{F35AC78A-D7F1-4A9E-9B7C-FDBB9DE8299B}" type="presParOf" srcId="{1738610B-EB8B-48CE-BE28-64CCF4150B5E}" destId="{70819977-F4DB-4117-B889-3D9811DAB391}" srcOrd="2" destOrd="0" presId="urn:microsoft.com/office/officeart/2005/8/layout/orgChart1"/>
    <dgm:cxn modelId="{A5D18E6B-2BEF-48CE-8B3D-B1EA543231B1}" type="presParOf" srcId="{0EC97877-AE19-4959-8150-76E94F46BB95}" destId="{B7F351DF-4272-4A82-9A61-4F9AEE3A76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653CA2-9A38-409E-8875-35334FAA5A0D}">
      <dsp:nvSpPr>
        <dsp:cNvPr id="0" name=""/>
        <dsp:cNvSpPr/>
      </dsp:nvSpPr>
      <dsp:spPr>
        <a:xfrm>
          <a:off x="4140799" y="1005744"/>
          <a:ext cx="2583562" cy="388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662"/>
              </a:lnTo>
              <a:lnTo>
                <a:pt x="2583562" y="185662"/>
              </a:lnTo>
              <a:lnTo>
                <a:pt x="2583562" y="38894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86F925-EE11-4F46-873B-5EC1445C2279}">
      <dsp:nvSpPr>
        <dsp:cNvPr id="0" name=""/>
        <dsp:cNvSpPr/>
      </dsp:nvSpPr>
      <dsp:spPr>
        <a:xfrm>
          <a:off x="3790441" y="1005744"/>
          <a:ext cx="350357" cy="395321"/>
        </a:xfrm>
        <a:custGeom>
          <a:avLst/>
          <a:gdLst/>
          <a:ahLst/>
          <a:cxnLst/>
          <a:rect l="0" t="0" r="0" b="0"/>
          <a:pathLst>
            <a:path>
              <a:moveTo>
                <a:pt x="350357" y="0"/>
              </a:moveTo>
              <a:lnTo>
                <a:pt x="350357" y="192041"/>
              </a:lnTo>
              <a:lnTo>
                <a:pt x="0" y="192041"/>
              </a:lnTo>
              <a:lnTo>
                <a:pt x="0" y="39532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8707D-7A43-498E-A7D6-C08C87E4BAF7}">
      <dsp:nvSpPr>
        <dsp:cNvPr id="0" name=""/>
        <dsp:cNvSpPr/>
      </dsp:nvSpPr>
      <dsp:spPr>
        <a:xfrm>
          <a:off x="1381719" y="1005744"/>
          <a:ext cx="2759079" cy="395253"/>
        </a:xfrm>
        <a:custGeom>
          <a:avLst/>
          <a:gdLst/>
          <a:ahLst/>
          <a:cxnLst/>
          <a:rect l="0" t="0" r="0" b="0"/>
          <a:pathLst>
            <a:path>
              <a:moveTo>
                <a:pt x="2759079" y="0"/>
              </a:moveTo>
              <a:lnTo>
                <a:pt x="2759079" y="191973"/>
              </a:lnTo>
              <a:lnTo>
                <a:pt x="0" y="191973"/>
              </a:lnTo>
              <a:lnTo>
                <a:pt x="0" y="39525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3F165-185B-4B45-B35D-BD099548AC2F}">
      <dsp:nvSpPr>
        <dsp:cNvPr id="0" name=""/>
        <dsp:cNvSpPr/>
      </dsp:nvSpPr>
      <dsp:spPr>
        <a:xfrm>
          <a:off x="654044" y="372488"/>
          <a:ext cx="6973508" cy="6332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В случае распространения по лицензии </a:t>
          </a:r>
          <a:r>
            <a:rPr lang="ru-RU" sz="1400" b="1" u="sng" kern="12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двух средств массовой информации</a:t>
          </a:r>
          <a:r>
            <a:rPr lang="ru-RU" sz="1400" kern="12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, объем вещания регионального СМИ подсчитывается путем сложения</a:t>
          </a:r>
          <a:endParaRPr lang="ru-RU" sz="1400" kern="1200" dirty="0"/>
        </a:p>
      </dsp:txBody>
      <dsp:txXfrm>
        <a:off x="654044" y="372488"/>
        <a:ext cx="6973508" cy="633255"/>
      </dsp:txXfrm>
    </dsp:sp>
    <dsp:sp modelId="{81793735-15CB-4018-9D00-DE7C678187AE}">
      <dsp:nvSpPr>
        <dsp:cNvPr id="0" name=""/>
        <dsp:cNvSpPr/>
      </dsp:nvSpPr>
      <dsp:spPr>
        <a:xfrm>
          <a:off x="311721" y="1400997"/>
          <a:ext cx="2139995" cy="9679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времени, затраченного на вещание непосредственно телепередач (радиопередач)</a:t>
          </a:r>
          <a:endParaRPr lang="ru-RU" sz="1400" kern="1200" dirty="0"/>
        </a:p>
      </dsp:txBody>
      <dsp:txXfrm>
        <a:off x="311721" y="1400997"/>
        <a:ext cx="2139995" cy="967999"/>
      </dsp:txXfrm>
    </dsp:sp>
    <dsp:sp modelId="{C0241E15-C482-403C-AD10-C352DB958FE0}">
      <dsp:nvSpPr>
        <dsp:cNvPr id="0" name=""/>
        <dsp:cNvSpPr/>
      </dsp:nvSpPr>
      <dsp:spPr>
        <a:xfrm>
          <a:off x="2702971" y="1401065"/>
          <a:ext cx="2174940" cy="9679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рекламных блоков в «окнах» регионального вещания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02971" y="1401065"/>
        <a:ext cx="2174940" cy="967999"/>
      </dsp:txXfrm>
    </dsp:sp>
    <dsp:sp modelId="{7C3206F5-5411-43EA-A02E-A4AC1B3298C4}">
      <dsp:nvSpPr>
        <dsp:cNvPr id="0" name=""/>
        <dsp:cNvSpPr/>
      </dsp:nvSpPr>
      <dsp:spPr>
        <a:xfrm>
          <a:off x="5134334" y="1394686"/>
          <a:ext cx="3180053" cy="16097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рекламных блоков в </a:t>
          </a:r>
          <a:r>
            <a:rPr lang="ru-RU" sz="1400" b="1" kern="1200" dirty="0" smtClean="0">
              <a:ea typeface="Calibri" pitchFamily="34" charset="0"/>
              <a:cs typeface="Times New Roman" pitchFamily="18" charset="0"/>
            </a:rPr>
            <a:t>«</a:t>
          </a:r>
          <a:r>
            <a:rPr lang="ru-RU" sz="1400" b="1" kern="12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окнах</a:t>
          </a:r>
          <a:r>
            <a:rPr lang="ru-RU" sz="1400" b="1" kern="1200" dirty="0" smtClean="0">
              <a:ea typeface="Calibri" pitchFamily="34" charset="0"/>
              <a:cs typeface="Times New Roman" pitchFamily="18" charset="0"/>
            </a:rPr>
            <a:t>»</a:t>
          </a:r>
          <a:r>
            <a:rPr lang="ru-RU" sz="1400" b="1" kern="12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 для размещения в эфире сетевого партнера </a:t>
          </a:r>
          <a:r>
            <a:rPr lang="ru-RU" sz="1400" b="1" kern="1200" dirty="0" smtClean="0">
              <a:ea typeface="Calibri" pitchFamily="34" charset="0"/>
              <a:cs typeface="Times New Roman" pitchFamily="18" charset="0"/>
            </a:rPr>
            <a:t>«</a:t>
          </a:r>
          <a:r>
            <a:rPr lang="ru-RU" sz="1400" b="1" kern="12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региональных рекламных блоков</a:t>
          </a:r>
          <a:r>
            <a:rPr lang="ru-RU" sz="1400" b="1" kern="1200" dirty="0" smtClean="0">
              <a:ea typeface="Calibri" pitchFamily="34" charset="0"/>
              <a:cs typeface="Times New Roman" pitchFamily="18" charset="0"/>
            </a:rPr>
            <a:t>»</a:t>
          </a:r>
          <a:r>
            <a:rPr lang="ru-RU" sz="1400" b="1" kern="1200" dirty="0" smtClean="0">
              <a:latin typeface="Times New Roman" pitchFamily="18" charset="0"/>
              <a:ea typeface="Calibri" pitchFamily="34" charset="0"/>
              <a:cs typeface="Times New Roman" pitchFamily="18" charset="0"/>
            </a:rPr>
            <a:t>, </a:t>
          </a:r>
          <a:r>
            <a:rPr lang="ru-RU" sz="1400" b="1" u="sng" kern="12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если они сопровождаются выходными данными регионального СМИ, его наименованием и (или) логотипом</a:t>
          </a:r>
          <a:endParaRPr lang="ru-RU" sz="1400" u="sng" kern="1200" dirty="0">
            <a:solidFill>
              <a:srgbClr val="FF0000"/>
            </a:solidFill>
          </a:endParaRPr>
        </a:p>
      </dsp:txBody>
      <dsp:txXfrm>
        <a:off x="5134334" y="1394686"/>
        <a:ext cx="3180053" cy="1609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D29B0-0545-4B1C-98B6-EA25AADD0F08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C64E9-50A4-4A9B-932F-7018C13F3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68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C64E9-50A4-4A9B-932F-7018C13F33B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810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C64E9-50A4-4A9B-932F-7018C13F33B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810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C64E9-50A4-4A9B-932F-7018C13F33B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909917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649532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56633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28113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36578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70677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902493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956368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01540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43589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810138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5692D-365C-477A-909F-9B07E3F2A926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A60-BC42-4C76-BD74-989E8971A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708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303466/553f0edac652ab327b379960f12fa3f0cbdd65d6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296167/ce0a0c0811b4199265bf5682052d2ccb595156d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303889/82c0a663173b440cc9b027bc8e687dc9e36e71ad/" TargetMode="External"/><Relationship Id="rId2" Type="http://schemas.openxmlformats.org/officeDocument/2006/relationships/hyperlink" Target="http://www.consultant.ru/document/cons_doc_LAW_303889/b3bffad0175dec251d8e790ab33bf4816b20d57b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sn\smi\&#1050;&#1091;&#1095;&#1080;&#1085;&#1072;\&#1042;&#1080;&#1076;&#1077;&#1086;%20&#1076;&#1083;&#1103;%20&#1087;&#1088;&#1077;&#1079;&#1077;&#1085;&#1090;&#1072;&#1094;&#1080;&#1080;\&#1042;&#1080;&#1076;&#1077;&#1086;\&#1082;&#1091;&#1088;&#1103;&#1097;&#1080;&#1077;%20&#1076;&#1077;&#1090;&#1080;.mp4" TargetMode="Externa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file:///C:\Users\Senina\Desktop\&#1042;&#1080;&#1076;&#1077;&#1086;%20&#1076;&#1083;&#1103;%20&#1087;&#1088;&#1077;&#1079;&#1077;&#1085;&#1090;&#1072;&#1094;&#1080;&#1080;\&#1047;&#1074;&#1091;&#1082;\&#1082;&#1091;&#1088;&#1080;&#1090;&#1100;%20&#1085;&#1077;&#1083;&#1100;&#1079;&#1103;%20(online-audio-converter.com).mp3" TargetMode="External"/><Relationship Id="rId7" Type="http://schemas.openxmlformats.org/officeDocument/2006/relationships/image" Target="../media/image34.png"/><Relationship Id="rId2" Type="http://schemas.openxmlformats.org/officeDocument/2006/relationships/audio" Target="file:///\\sn\smi\&#1050;&#1091;&#1095;&#1080;&#1085;&#1072;\&#1042;&#1080;&#1076;&#1077;&#1086;%20&#1076;&#1083;&#1103;%20&#1087;&#1088;&#1077;&#1079;&#1077;&#1085;&#1090;&#1072;&#1094;&#1080;&#1080;\&#1047;&#1074;&#1091;&#1082;\Dlya_tebya_-_Zagovor_protiv_kureniya.mp3" TargetMode="External"/><Relationship Id="rId1" Type="http://schemas.openxmlformats.org/officeDocument/2006/relationships/video" Target="file:///\\sn\smi\&#1050;&#1091;&#1095;&#1080;&#1085;&#1072;\&#1042;&#1080;&#1076;&#1077;&#1086;%20&#1076;&#1083;&#1103;%20&#1087;&#1088;&#1077;&#1079;&#1077;&#1085;&#1090;&#1072;&#1094;&#1080;&#1080;\&#1042;&#1080;&#1076;&#1077;&#1086;\&#1041;&#1088;&#1086;&#1089;&#1080;&#1083;_&#1082;&#1091;&#1088;&#1080;&#1090;&#1100;!_&#1089;&#1086;&#1094;&#1080;&#1072;&#1083;&#1100;&#1085;&#1072;&#1103;_&#1088;&#1077;&#1082;&#1083;&#1072;&#1084;&#1072;GrandPrixVideo30.mp4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Senina\Desktop\&#1042;&#1080;&#1076;&#1077;&#1086;%20&#1076;&#1083;&#1103;%20&#1087;&#1088;&#1077;&#1079;&#1077;&#1085;&#1090;&#1072;&#1094;&#1080;&#1080;\&#1047;&#1074;&#1091;&#1082;\&#1082;&#1091;&#1088;&#1080;&#1090;&#1100;%20&#1085;&#1077;&#1083;&#1100;&#1079;&#1103;2%20(online-audio-converter.com).mp3" TargetMode="External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-urist.ru/otvetstvennost-smi-za-demonstratsiyu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2011" y="2554447"/>
            <a:ext cx="7340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Контрольно-надзорная деятельность в сфере телерадиовещания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3106684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17003" y="1158334"/>
            <a:ext cx="84628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«Бегущая строка», содержащая информацию не рекламного характера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информационное сообщение юридического или физического лица, не связанное с осуществлением предпринимательской деятельности, транслируемое внутри телевизионных передач, между телевизионными передачами, в дикторских объявлениях и заставках путем наложения на телевизионное изображение статичного и/или динамичного текстового изображения в нижней части телевизионного экрана, размер которого не должен превышать 7 (семи) процентов от площади кадра. </a:t>
            </a: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142672"/>
            <a:ext cx="6987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«Бегущая строка», содержащая не рекламную информацию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87447" y="2672787"/>
            <a:ext cx="49549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Данные информационные сообщения не могут накладываться на графические элементы, являющиеся частью эфирного оформления телеканала, перекрывать (в части или полностью) знаки маркировки информационной продукции, субтитры, надписи разъясняющего характера, логотип телеканала. В эфире телеканала не допускается размещение более одной «бегущей строки».</a:t>
            </a:r>
          </a:p>
        </p:txBody>
      </p:sp>
      <p:pic>
        <p:nvPicPr>
          <p:cNvPr id="21508" name="Picture 4" descr="http://prorok-ilia.cerkov.ru/files/2017/07/Tf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954" y="2555947"/>
            <a:ext cx="1678198" cy="1845091"/>
          </a:xfrm>
          <a:prstGeom prst="rect">
            <a:avLst/>
          </a:prstGeom>
          <a:noFill/>
        </p:spPr>
      </p:pic>
      <p:pic>
        <p:nvPicPr>
          <p:cNvPr id="21510" name="Picture 6" descr="https://img5.lalafo.com/i/posters/original/63/f1/d8/53dce7d9edc0d4a1ed316594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8494" y="2620532"/>
            <a:ext cx="1774825" cy="1767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50065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142672"/>
            <a:ext cx="6987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«Бегущая строка», содержащая не рекламную информацию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0029" y="973669"/>
            <a:ext cx="81545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Ответственность за размещаемый в «бегущих строках» контент несет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вещатель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Нарушение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порядка размещения «бегущей строки» (ее размер, продолжительность, наложение на другие виды информации и т.п.) будет рассматриваться как </a:t>
            </a:r>
            <a:r>
              <a:rPr lang="ru-RU" sz="14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нарушение требований об объеме вещания регионального средства массовой информации и нарушение процентного соотношения направлений вещания, то есть нарушение лицензионных требований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ответственность за которые предусмотрена действующим законодательством.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92062" y="2617613"/>
            <a:ext cx="4861169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всех остальных случаях, при соблюдении порядка размещения, «бегущая строка» не учитывается ни в объем вещания, ни в процентное соотношение направлений вещания.</a:t>
            </a:r>
          </a:p>
        </p:txBody>
      </p:sp>
      <p:pic>
        <p:nvPicPr>
          <p:cNvPr id="6" name="Picture 2" descr="C:\Users\Senina\Desktop\Видео для презентации\наложение бегущей строки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221" y="2454031"/>
            <a:ext cx="3062913" cy="1959766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1223051" y="4152186"/>
            <a:ext cx="2637662" cy="245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7640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60356" y="687919"/>
            <a:ext cx="85575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лицензии на вещание указана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дата, </a:t>
            </a:r>
            <a:r>
              <a:rPr kumimoji="0" lang="ru-RU" sz="16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позднее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которой вещатель должен приступить к осуществлению лицензируемой деятельности.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142672"/>
            <a:ext cx="6508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начала вещания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4629" y="1346532"/>
            <a:ext cx="8557581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Начало вещания до наступления срока, указанного в лицензии при наличии всех разрешительных документов в сфере</a:t>
            </a:r>
            <a:r>
              <a:rPr kumimoji="0" lang="ru-RU" sz="16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связи и телерадиовещания </a:t>
            </a:r>
            <a:r>
              <a:rPr kumimoji="0" lang="ru-RU" sz="1600" b="1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рассматривается </a:t>
            </a:r>
            <a:r>
              <a:rPr kumimoji="0" lang="ru-RU" sz="16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нарушение лицензионного требования и не требует получения разрешения со стороны лицензирующего органа.</a:t>
            </a:r>
            <a:endParaRPr kumimoji="0" lang="ru-RU" sz="16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://ttc-info.ru/images/djmediatools/p2.jpg"/>
          <p:cNvPicPr>
            <a:picLocks noChangeAspect="1" noChangeArrowheads="1"/>
          </p:cNvPicPr>
          <p:nvPr/>
        </p:nvPicPr>
        <p:blipFill>
          <a:blip r:embed="rId3" cstate="print"/>
          <a:srcRect l="4508" t="3336" r="7347" b="69369"/>
          <a:stretch>
            <a:fillRect/>
          </a:stretch>
        </p:blipFill>
        <p:spPr bwMode="auto">
          <a:xfrm>
            <a:off x="1969477" y="2461846"/>
            <a:ext cx="4954954" cy="211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976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94713" y="995426"/>
            <a:ext cx="87513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целях проверки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данного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лицензионного требования изучается запись эфира лицензиата, а также сведения, содержащиеся в программах теле-радиопередач, размещенных в средствах массовой информации, а также других документах, которые могут содержать информацию о наименовании выходящих в эфире СМИ передач, а также о дате и времени их выхода в эфир и их тематической направленности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142672"/>
            <a:ext cx="6508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Программная направленность и концепция вещания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94714" y="2021633"/>
            <a:ext cx="437569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проверке </a:t>
            </a:r>
            <a:r>
              <a:rPr lang="ru-RU" sz="14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программной направленности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телерадиоканала осуществляется проверка соответствия распространяемых в составе канала программ и передач тематическим направлениям вещания, указанным в приложении № 1 к лицензии на вещание, </a:t>
            </a:r>
            <a:r>
              <a:rPr lang="ru-RU" sz="14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 подсчета их процентного соотношения к общему объему вещания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b="1" u="sng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43884" y="2020406"/>
            <a:ext cx="4375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проверке </a:t>
            </a:r>
            <a:r>
              <a:rPr lang="ru-RU" sz="1400" b="1" u="sng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программной концепции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телерадиоканала в обязательном порядке </a:t>
            </a:r>
            <a:r>
              <a:rPr lang="ru-RU" sz="14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производится подсчет процентного соотношения тематических направлений вещания.</a:t>
            </a:r>
          </a:p>
        </p:txBody>
      </p:sp>
      <p:pic>
        <p:nvPicPr>
          <p:cNvPr id="17410" name="Picture 2" descr="https://bestradio.fm/uploads/posts/2015-11/1448738837_prilozhenie-k-licenzii-russkoe-radio-rossiya-2.jpg"/>
          <p:cNvPicPr>
            <a:picLocks noChangeAspect="1" noChangeArrowheads="1"/>
          </p:cNvPicPr>
          <p:nvPr/>
        </p:nvPicPr>
        <p:blipFill>
          <a:blip r:embed="rId3" cstate="print"/>
          <a:srcRect l="13544" t="39608" r="7887" b="44514"/>
          <a:stretch>
            <a:fillRect/>
          </a:stretch>
        </p:blipFill>
        <p:spPr bwMode="auto">
          <a:xfrm>
            <a:off x="4790829" y="3001463"/>
            <a:ext cx="4204677" cy="1242291"/>
          </a:xfrm>
          <a:prstGeom prst="rect">
            <a:avLst/>
          </a:prstGeom>
          <a:noFill/>
        </p:spPr>
      </p:pic>
      <p:pic>
        <p:nvPicPr>
          <p:cNvPr id="17412" name="Picture 4" descr="http://tvtrailer.ru/wp-content/uploads/2013/10/TELECAST-03.jpg"/>
          <p:cNvPicPr>
            <a:picLocks noChangeAspect="1" noChangeArrowheads="1"/>
          </p:cNvPicPr>
          <p:nvPr/>
        </p:nvPicPr>
        <p:blipFill>
          <a:blip r:embed="rId4" cstate="print"/>
          <a:srcRect l="16884" t="39529" r="9866" b="44948"/>
          <a:stretch>
            <a:fillRect/>
          </a:stretch>
        </p:blipFill>
        <p:spPr bwMode="auto">
          <a:xfrm>
            <a:off x="289169" y="3622778"/>
            <a:ext cx="4071816" cy="120712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28308" y="4264643"/>
            <a:ext cx="44156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*При подсчете процентного соотношения  тематических направлений вещания СМИ </a:t>
            </a:r>
            <a:r>
              <a:rPr lang="ru-RU" sz="11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100 % </a:t>
            </a: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принимается общий объем вещания данного СМИ в течение календарной недели за вычетом времени, затраченного на рекламу и объявление выходных данных СМИ.</a:t>
            </a:r>
            <a:endParaRPr lang="ru-RU" sz="11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75314" y="1197549"/>
            <a:ext cx="850255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наличии в программной направленности (концепции) вещания СМИ «совмещенных» направлений вещания, таких как «информационно-развлекательное», в составе СМИ должны распространяться программы (передачи), которые относятся и к информационной и к развлекательной направленности.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Например, лицензией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вещание предусмотрена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следующая программная концепция вещания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телеканала: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составе телеканала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будут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распространяться только новостные выпуски, не содержащие информации развлекательного характера, лицензионное требование будет нарушено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948" y="142671"/>
            <a:ext cx="6508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Программная направленность и концепция вещания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://www.ntrk21.ru/UserFiles/docs/licenziya_radio/%D0%BD%D0%B0%D1%86%D1%80%D0%B0%D0%B4%D0%B8%D0%BE2.jpg"/>
          <p:cNvPicPr>
            <a:picLocks noChangeAspect="1" noChangeArrowheads="1"/>
          </p:cNvPicPr>
          <p:nvPr/>
        </p:nvPicPr>
        <p:blipFill>
          <a:blip r:embed="rId3" cstate="print"/>
          <a:srcRect l="16671" t="39839" r="11443" b="53001"/>
          <a:stretch>
            <a:fillRect/>
          </a:stretch>
        </p:blipFill>
        <p:spPr bwMode="auto">
          <a:xfrm>
            <a:off x="362968" y="2255184"/>
            <a:ext cx="8578607" cy="1206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2924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892923" y="938514"/>
            <a:ext cx="490145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Часть 3 статьи 14.1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КоАП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РФ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Осуществление предпринимательской деятельности с нарушением требований и условий, предусмотренных специальным разрешением (лицензией) влечет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предупреждение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или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наложение административного штрафа: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граждан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размере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одной тысячи пятисот до двух тысяч рублей;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должностных лиц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трех тысяч до четырех тысяч рублей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юридических лиц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тридцати тысяч до сорока тысяч рублей.</a:t>
            </a: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Senina\Desktop\Видео для презентации\коап р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00" y="687670"/>
            <a:ext cx="3245597" cy="324559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84570" y="1026259"/>
            <a:ext cx="875472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Статья 27. Выходные данные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Вещание телеканала, радиоканала должно сопровождаться объявлением </a:t>
            </a:r>
            <a:r>
              <a:rPr lang="ru-RU" sz="14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(не реже четырех раз в сутки при непрерывном вещании)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наименования (названия) телеканала или радиоканала. Каждый выход в эфир телепрограммы, радиопрограммы должен сопровождаться объявлением наименования (названия) телепрограммы или радиопрограммы.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6948" y="142671"/>
            <a:ext cx="6508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Закона РФ от 27.12.1991 N 2124-1 «О средствах массовой информации»</a:t>
            </a:r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44079" y="1971194"/>
            <a:ext cx="459992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каждом выходе в эфир радиопрограмм, телепрограмм они должны сопровождаться сообщением об ограничении их распространения, телепрограммы, равно как и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кинохроникальные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программы, также знаком информационной продукции в случаях, предусмотренных Федеральным 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законом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от 29 декабря 2010 года N 436-ФЗ "О защите детей от информации, причиняющей вред их здоровью и развитию".</a:t>
            </a:r>
          </a:p>
          <a:p>
            <a:pPr lvl="0" algn="just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Зарегистрированное средство массовой информации обязано указывать в выходных данных зарегистрировавший его орган и регистрационный номер.</a:t>
            </a:r>
          </a:p>
        </p:txBody>
      </p:sp>
      <p:pic>
        <p:nvPicPr>
          <p:cNvPr id="44036" name="Picture 4" descr="https://pic.rutube.ru/video/5b/27/5b27ecc37139de113981e1b068e3b29a.jpg"/>
          <p:cNvPicPr>
            <a:picLocks noChangeAspect="1" noChangeArrowheads="1"/>
          </p:cNvPicPr>
          <p:nvPr/>
        </p:nvPicPr>
        <p:blipFill>
          <a:blip r:embed="rId4" cstate="print"/>
          <a:srcRect l="9486" t="19380" r="17284" b="568"/>
          <a:stretch>
            <a:fillRect/>
          </a:stretch>
        </p:blipFill>
        <p:spPr bwMode="auto">
          <a:xfrm>
            <a:off x="321087" y="2156866"/>
            <a:ext cx="2547756" cy="1566634"/>
          </a:xfrm>
          <a:prstGeom prst="rect">
            <a:avLst/>
          </a:prstGeom>
          <a:noFill/>
        </p:spPr>
      </p:pic>
      <p:pic>
        <p:nvPicPr>
          <p:cNvPr id="44034" name="Picture 2" descr="https://pp.userapi.com/c633518/v633518749/bbd3/kF92YntSuFE.jpg"/>
          <p:cNvPicPr>
            <a:picLocks noChangeAspect="1" noChangeArrowheads="1"/>
          </p:cNvPicPr>
          <p:nvPr/>
        </p:nvPicPr>
        <p:blipFill>
          <a:blip r:embed="rId5" cstate="print"/>
          <a:srcRect l="12761" t="8458" r="12428" b="12095"/>
          <a:stretch>
            <a:fillRect/>
          </a:stretch>
        </p:blipFill>
        <p:spPr bwMode="auto">
          <a:xfrm>
            <a:off x="1835780" y="2903742"/>
            <a:ext cx="2821518" cy="168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72924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892923" y="830793"/>
            <a:ext cx="4901452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Статья 13.22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КоАП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РФ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Выпуск (изготовление) или распространение продукции средства массовой информации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 указания в установленном порядке выходных данных,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равно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неполными или заведомо ложными выходными данными</a:t>
            </a: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влечет предупреждение или наложение административного штрафа: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должностных лиц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 пятисот до одной тысячи  рублей с конфискацией продукции средства массовой информации или без таковой;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юридических лиц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4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пяти тысяч до десяти тысяч рублей с конфискацией продукции средства массовой информации или без таковой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2" name="Picture 4" descr="C:\Users\Senina\Desktop\Видео для презентации\коап р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00" y="687670"/>
            <a:ext cx="3245597" cy="324559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63631" y="1452014"/>
            <a:ext cx="6025487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Статья 12. Доставка обязательного экземпляра аудиовизуальной продукции</a:t>
            </a:r>
          </a:p>
          <a:p>
            <a:pPr marL="1588" indent="12700" algn="just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Производители аудиовизуальной продукции в целях ее учета, хранения и использования в государственных архивах и библиотечно-информационных фондах документов доставляют во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Всероссийскую государственную телевизионную и радиовещательную компанию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два обязательных экземпляра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фонопродукции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кинопродукции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виде позитивных копий, а также 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два обязательных экземпляра видеопродукции, аудиовизуальной продукции на электронных носителях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созданной для телевидения и радиовещания</a:t>
            </a:r>
            <a:r>
              <a:rPr lang="ru-RU" sz="1400" dirty="0" smtClean="0"/>
              <a:t>, 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позднее чем через месяц со дня ее выхода в эфир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7147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Федерального закона от 29.12.1994 N 77-ФЗ «Об обязательном экземпляре документов»</a:t>
            </a:r>
          </a:p>
        </p:txBody>
      </p:sp>
      <p:pic>
        <p:nvPicPr>
          <p:cNvPr id="47106" name="Picture 2" descr="http://www.diskin.ru/published/publicdata/DBDISKIN1/attachments/SC/products_pictures/%D0%94%D0%B8%D1%81%D0%BA%D0%B8%20CMC%20DVD-R%204.7GB%2016x%20B100%20%D1%81%D0%B5%D1%80%D0%B5%D0%B1%D1%80%D0%B8%D1%81%D1%82%D1%8B%D0%B5_e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8387" y="1390795"/>
            <a:ext cx="2685613" cy="2685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2924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927824" y="1018316"/>
            <a:ext cx="490145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Статья 13.23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КоАП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РФ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Нарушение установленного законом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порядка представления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обязательного экземпляра документов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письменных уведомлений, 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уставов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редакций или заменяющих их договоров, а равно порядка хранения материалов теле- и радиопередач влечет наложение административного штрафа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должностных лиц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 одной тысячи до двух тысяч   рублей;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юридических лиц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4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десяти тысяч до двадцати тысяч рублей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2" name="Picture 4" descr="C:\Users\Senina\Desktop\Видео для презентации\коап р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200" y="687670"/>
            <a:ext cx="3245597" cy="324559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0472"/>
            <a:ext cx="7103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Нарушения, выявленные Управлением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04538" y="539750"/>
          <a:ext cx="6757245" cy="406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472552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7029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законодательства в сфере защиты детей от информации, причиняющей вред их здоровью и развитию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443" y="1306567"/>
            <a:ext cx="8945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Федеральный закон от 29.12.2010 N 436-ФЗ «О защите детей от информации, причиняющей вред их здоровью и развитию»;</a:t>
            </a:r>
          </a:p>
          <a:p>
            <a:pPr algn="just"/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Приказ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Минкомсвязи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России от 17.08.2012 N 202 «Об утверждении порядка демонстрации знака информационной продукции в начале трансляции телепрограммы, телепередачи, а также при каждом возобновлении их трансляции (после прерывания рекламой и (или) иной информацией)»;</a:t>
            </a:r>
            <a:endParaRPr lang="ru-RU" sz="1600" dirty="0"/>
          </a:p>
        </p:txBody>
      </p:sp>
      <p:pic>
        <p:nvPicPr>
          <p:cNvPr id="13314" name="Picture 2" descr="https://triboona.ru/uploads/posts/2018-06/152906461032c916146904f5011cdb7760cc0c24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2862" y="2837139"/>
            <a:ext cx="2833962" cy="184916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3516" y="2943428"/>
            <a:ext cx="56729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-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Приказ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Минкомсвязи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России от 27.09.2012 N 230 «Об утверждении порядка сопровождения информационной продукции, распространяемой посредством радиовещания, сообщением об ограничении распространения информационной продукции среди детей в начале трансляции радиопередач».</a:t>
            </a:r>
          </a:p>
        </p:txBody>
      </p:sp>
    </p:spTree>
    <p:extLst>
      <p:ext uri="{BB962C8B-B14F-4D97-AF65-F5344CB8AC3E}">
        <p14:creationId xmlns="" xmlns:p14="http://schemas.microsoft.com/office/powerpoint/2010/main" val="3332530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99605" y="1222578"/>
            <a:ext cx="862801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Знак информационной продукции демонстрируется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начале трансляции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каждой новой телепрограммы, телепередачи,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также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каждом возобновлении их трансляции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после прерывания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рекламой и (или) иной информацией).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Размер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знака информационной продукции должен быть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менее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размера логотипа телеканала и не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может накладываться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логотип телеканала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7112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закон от 29.12.2010 N 436-ФЗ «О защите детей от информации, причиняющей вред их здоровью и развитию»</a:t>
            </a:r>
          </a:p>
        </p:txBody>
      </p:sp>
      <p:pic>
        <p:nvPicPr>
          <p:cNvPr id="12290" name="Picture 2" descr="https://i.ytimg.com/vi/OtbI691LLpU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619" y="2326719"/>
            <a:ext cx="3681381" cy="207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98982" y="2328196"/>
            <a:ext cx="50966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Продолжительность демонстрации знака информационной продукции должна составлять не менее 8 секунд.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Знак информационной продукции, обозначающий ее категорию, в публикуемых программах телепередач должен соответствовать знаку информационной продукции, размещенному вещателем при телевещании.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Трансляция в эфире без предварительной записи телепрограмм, телепередач, а также каждое возобновление их трансляции (после прерывания рекламой и (или) иной информацией) допускается без демонстрации знака информационной продукции.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637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2440" y="516551"/>
            <a:ext cx="549014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асть 2 статьи 13.21 КоАП РФ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Нарушение установленного порядка распространения среди детей продукции средства массовой информации, </a:t>
            </a:r>
            <a:r>
              <a:rPr lang="ru-RU" sz="16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содержащей информацию, причиняющую вред их здоровью и (или) развитию,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исключением случаев, предусмотренных 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частью 2.1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настоящей статьи и 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частью 3 статьи 13.15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настоящего Кодекса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влечет наложение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административного штрафа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должностных лиц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размере </a:t>
            </a:r>
            <a:r>
              <a:rPr lang="ru-RU" sz="16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пяти тысяч до двадцати тысяч рублей с конфискацией предмета административного правонарушения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юридических лиц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6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двадцати тысяч до двухсот тысяч рублей с конфискацией предмета административного правонарушения.</a:t>
            </a:r>
          </a:p>
        </p:txBody>
      </p:sp>
      <p:pic>
        <p:nvPicPr>
          <p:cNvPr id="4" name="Picture 4" descr="C:\Users\Senina\Desktop\Видео для презентации\коап р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720" y="666730"/>
            <a:ext cx="3245597" cy="3245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22744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21071" y="-33626"/>
            <a:ext cx="68108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Федерального закона от 23.02.2013 N 15-ФЗ "Об охране здоровья граждан от воздействия окружающего табачного дыма и последствий потребления табака"</a:t>
            </a:r>
            <a:endParaRPr kumimoji="0" lang="ru-RU" sz="36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01706" y="1193582"/>
            <a:ext cx="580240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2 ст. 14.3.1.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КоАП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РФ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Демонстрация табачных изделий или процесса потребления табака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вновь созданных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предназначенных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взрослых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аудиовизуальных произведениях, включая теле- и видеофильмы, в театрально-зрелищных представлениях, в радио-, теле-, видео-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кинохроникальных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программах либо публичное исполнение, сообщение в эфир, по кабелю или любое другое использование указанных произведений, представлений, программ, в которых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осуществляется демонстрация табачных изделий и процесса потребления табака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за исключением случаев, если такое действие является неотъемлемой частью художественного замысла влечет наложение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административного штрафа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на: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должностных лиц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размере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двадцати тысяч до сорока тысяч рублей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юридических лиц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ста тысяч до ста семидесяти тысяч рублей.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Senina\Desktop\Видео для презентации\KMO_120232_07748_1_t219_133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4717" y="1034562"/>
            <a:ext cx="2908767" cy="163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Senina\Desktop\Видео для презентации\1313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1362" y="2669888"/>
            <a:ext cx="2855226" cy="18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45381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Вновь созданные аудиовизуальные произведения, включая теле- и видеофильмы, теле-, видео- и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кинохроникальные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программы, то есть созданные 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 1 июня 2014 года.</a:t>
            </a:r>
            <a:endParaRPr lang="ru-RU" sz="1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Senina\Desktop\Видео для презентации\2015-09-06_202838.jpg"/>
          <p:cNvPicPr>
            <a:picLocks noChangeAspect="1" noChangeArrowheads="1"/>
          </p:cNvPicPr>
          <p:nvPr/>
        </p:nvPicPr>
        <p:blipFill>
          <a:blip r:embed="rId3" cstate="print"/>
          <a:srcRect l="23600" r="18558" b="6940"/>
          <a:stretch>
            <a:fillRect/>
          </a:stretch>
        </p:blipFill>
        <p:spPr bwMode="auto">
          <a:xfrm>
            <a:off x="73952" y="2389580"/>
            <a:ext cx="1667442" cy="200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Senina\Desktop\Видео для презентации\mousecomestodinn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9319" y="1120588"/>
            <a:ext cx="2286054" cy="162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081188" y="1162032"/>
            <a:ext cx="496868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ч. 3 ст. 14.3.1.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КоАП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РФ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емонстрация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табачных изделий или процесса потребления табака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вновь созданных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предназначенных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детей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аудиовизуальных произведениях, включая теле- и видеофильмы, в театрально-зрелищных представлениях, в радио-, теле-, видео-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кинохроникальных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программах либо публичное исполнение, сообщение в эфир, по кабелю или любое другое использование указанных произведений, представлений, программ, в которых осуществляется демонстрация табачных изделий и процесса потребления табака влечет наложение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административного штрафа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на: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должностных лиц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размере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двадцати тысяч до пятидесяти тысяч рублей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юридических лиц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ста тысяч до двухсот тысяч рублей.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071" y="120262"/>
            <a:ext cx="68108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закон от 23.02.2013 N 15-ФЗ "Об охране здоровья граждан от воздействия окружающего табачного дыма и последствий потребления табака"</a:t>
            </a:r>
            <a:endParaRPr kumimoji="0" lang="ru-RU" sz="36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5381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Вновь созданные аудиовизуальные произведения, включая теле- и видеофильмы, теле-, видео- и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кинохроникальные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программы, то есть созданные 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 1 июня 2014 года.</a:t>
            </a:r>
            <a:endParaRPr lang="ru-RU" sz="1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enina\Desktop\Видео для презентации\1401185211_6zvc9l8udy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333" y="1097350"/>
            <a:ext cx="2353607" cy="176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C:\Users\Senina\Desktop\Видео для презентации\Ну погоди в детских.png"/>
          <p:cNvPicPr>
            <a:picLocks noChangeAspect="1" noChangeArrowheads="1"/>
          </p:cNvPicPr>
          <p:nvPr/>
        </p:nvPicPr>
        <p:blipFill>
          <a:blip r:embed="rId6" cstate="print"/>
          <a:srcRect l="12680" t="5743" r="12629" b="10793"/>
          <a:stretch>
            <a:fillRect/>
          </a:stretch>
        </p:blipFill>
        <p:spPr bwMode="auto">
          <a:xfrm>
            <a:off x="1345624" y="2588179"/>
            <a:ext cx="2856583" cy="179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2558" y="1229306"/>
            <a:ext cx="84649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ч. 3 статьи 16. Запрет рекламы и стимулирования продажи табака, спонсорства табака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демонстрации аудиовизуальных произведений, включая теле- и видеофильмы, теле-, видео- и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кинохроникальных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программ,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которых осуществляется демонстрация табачных изделий и процесса потребления табака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вещатель или организатор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демонстрации должен обеспечить трансляцию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социальной рекламы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вреде потребления табака непосредственно перед началом или во время демонстрации такого произведения, такой программы.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1071" y="120262"/>
            <a:ext cx="68108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закон от 23.02.2013 N 15-ФЗ "Об охране здоровья граждан от воздействия окружающего табачного дыма и последствий потребления табака"</a:t>
            </a:r>
            <a:endParaRPr kumimoji="0" lang="ru-RU" sz="36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49521" y="2619689"/>
            <a:ext cx="40947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Социальная реклама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это информация, распространенная любым способом, в любой форме и с использованием любых средств, адресованная неопределенному кругу лиц и направленная на достижение благотворительных и иных общественно полезных целей, а также обеспечение интересов государства (ч. 11 ст. 3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Федерального закона «О рекламе»).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49716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 всех иных аудиовизуальных произведениях, включая теле- и видеофильмы, теле-, видео- и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кинохроникальных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программ, созданных до 1 июня 2014 года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719914" y="2332150"/>
            <a:ext cx="3845859" cy="2154369"/>
            <a:chOff x="4719914" y="2332150"/>
            <a:chExt cx="3845859" cy="2154369"/>
          </a:xfrm>
        </p:grpSpPr>
        <p:pic>
          <p:nvPicPr>
            <p:cNvPr id="6147" name="Picture 3" descr="C:\Users\Senina\Desktop\Видео для презентации\1469272481182276388.jpg"/>
            <p:cNvPicPr>
              <a:picLocks noChangeAspect="1" noChangeArrowheads="1"/>
            </p:cNvPicPr>
            <p:nvPr/>
          </p:nvPicPr>
          <p:blipFill>
            <a:blip r:embed="rId3" cstate="print"/>
            <a:srcRect t="12985" r="-152" b="12210"/>
            <a:stretch>
              <a:fillRect/>
            </a:stretch>
          </p:blipFill>
          <p:spPr bwMode="auto">
            <a:xfrm>
              <a:off x="4719914" y="2332150"/>
              <a:ext cx="3845859" cy="21543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Прямоугольник 6"/>
            <p:cNvSpPr/>
            <p:nvPr/>
          </p:nvSpPr>
          <p:spPr>
            <a:xfrm>
              <a:off x="5277971" y="2971800"/>
              <a:ext cx="860611" cy="383241"/>
            </a:xfrm>
            <a:prstGeom prst="rect">
              <a:avLst/>
            </a:prstGeom>
            <a:solidFill>
              <a:srgbClr val="EBDD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3930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Нарушение Федерального закона от 23.02.2013 N 15-ФЗ</a:t>
            </a:r>
            <a:endParaRPr kumimoji="0" lang="ru-RU" sz="4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курящие дет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31258" y="877359"/>
            <a:ext cx="6639291" cy="37346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enina\Desktop\Видео для презентации\картинки\mqdefault.jpg"/>
          <p:cNvPicPr>
            <a:picLocks noChangeAspect="1" noChangeArrowheads="1"/>
          </p:cNvPicPr>
          <p:nvPr/>
        </p:nvPicPr>
        <p:blipFill>
          <a:blip r:embed="rId3" cstate="print"/>
          <a:srcRect l="1912" r="2353"/>
          <a:stretch>
            <a:fillRect/>
          </a:stretch>
        </p:blipFill>
        <p:spPr bwMode="auto">
          <a:xfrm>
            <a:off x="0" y="0"/>
            <a:ext cx="4329953" cy="2544096"/>
          </a:xfrm>
          <a:prstGeom prst="rect">
            <a:avLst/>
          </a:prstGeom>
          <a:noFill/>
        </p:spPr>
      </p:pic>
      <p:pic>
        <p:nvPicPr>
          <p:cNvPr id="1028" name="Picture 4" descr="C:\Users\Senina\Desktop\Видео для презентации\картинки\hqdefault.jpg"/>
          <p:cNvPicPr>
            <a:picLocks noChangeAspect="1" noChangeArrowheads="1"/>
          </p:cNvPicPr>
          <p:nvPr/>
        </p:nvPicPr>
        <p:blipFill>
          <a:blip r:embed="rId4" cstate="print"/>
          <a:srcRect t="16292" r="1556" b="13481"/>
          <a:stretch>
            <a:fillRect/>
          </a:stretch>
        </p:blipFill>
        <p:spPr bwMode="auto">
          <a:xfrm>
            <a:off x="4155028" y="2474259"/>
            <a:ext cx="4988972" cy="2669241"/>
          </a:xfrm>
          <a:prstGeom prst="rect">
            <a:avLst/>
          </a:prstGeom>
          <a:noFill/>
        </p:spPr>
      </p:pic>
      <p:pic>
        <p:nvPicPr>
          <p:cNvPr id="1030" name="Picture 6" descr="C:\Users\Senina\Desktop\Видео для презентации\картинки\a6eeed9a9ddc.png"/>
          <p:cNvPicPr>
            <a:picLocks noChangeAspect="1" noChangeArrowheads="1"/>
          </p:cNvPicPr>
          <p:nvPr/>
        </p:nvPicPr>
        <p:blipFill>
          <a:blip r:embed="rId5" cstate="print"/>
          <a:srcRect t="20916" r="-252"/>
          <a:stretch>
            <a:fillRect/>
          </a:stretch>
        </p:blipFill>
        <p:spPr bwMode="auto">
          <a:xfrm>
            <a:off x="0" y="2474259"/>
            <a:ext cx="4511596" cy="2669241"/>
          </a:xfrm>
          <a:prstGeom prst="rect">
            <a:avLst/>
          </a:prstGeom>
          <a:noFill/>
        </p:spPr>
      </p:pic>
      <p:pic>
        <p:nvPicPr>
          <p:cNvPr id="1031" name="Picture 7" descr="C:\Users\Senina\Desktop\Видео для презентации\картинки\961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0789" y="154640"/>
            <a:ext cx="2025127" cy="202512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6005" y="0"/>
            <a:ext cx="679077" cy="316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33930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Федерального закона от 23.02.2013 N 15-ФЗ</a:t>
            </a:r>
            <a:endParaRPr kumimoji="0" lang="ru-RU" sz="4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Бросил_курить!_социальная_рекламаGrandPrixVideo3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 t="12647" r="-948" b="12647"/>
          <a:stretch>
            <a:fillRect/>
          </a:stretch>
        </p:blipFill>
        <p:spPr>
          <a:xfrm>
            <a:off x="1535766" y="1031710"/>
            <a:ext cx="6243357" cy="3479778"/>
          </a:xfrm>
          <a:prstGeom prst="rect">
            <a:avLst/>
          </a:prstGeom>
        </p:spPr>
      </p:pic>
      <p:pic>
        <p:nvPicPr>
          <p:cNvPr id="9" name="Dlya_tebya_-_Zagovor_protiv_kureniy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7888943" y="4201085"/>
            <a:ext cx="304800" cy="304800"/>
          </a:xfrm>
          <a:prstGeom prst="rect">
            <a:avLst/>
          </a:prstGeom>
        </p:spPr>
      </p:pic>
      <p:pic>
        <p:nvPicPr>
          <p:cNvPr id="10" name="курить нельзя (online-audio-converter.com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8245288" y="4201085"/>
            <a:ext cx="304800" cy="304800"/>
          </a:xfrm>
          <a:prstGeom prst="rect">
            <a:avLst/>
          </a:prstGeom>
        </p:spPr>
      </p:pic>
      <p:pic>
        <p:nvPicPr>
          <p:cNvPr id="11" name="курить нельзя2 (online-audio-converter.com)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8" cstate="print"/>
          <a:stretch>
            <a:fillRect/>
          </a:stretch>
        </p:blipFill>
        <p:spPr>
          <a:xfrm>
            <a:off x="8615082" y="420108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-urist.ru/wp-content/uploads/2015/08/%D1%81%D0%B8%D0%B3%D0%B0%D1%80%D0%B5%D1%82%D0%B0.jpg">
            <a:hlinkClick r:id="rId3" tooltip="&quot;Ответственность СМИ за демонстрацию табачных изделий или процесса потребления табака&quot;"/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794" y="1075765"/>
            <a:ext cx="2554941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07123" y="694237"/>
            <a:ext cx="574189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 статьи 14.3.1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КоАП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РФ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еисполнение обязанности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трансляции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социальной рекламы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вреде потребления табака при демонстрации аудиовизуальных произведений, включая теле- и видеофильмы, теле-, видео-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кинохроникальных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программ, в которых осуществляется демонстрация табачных изделий или процесса потребления табака влечет наложение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административного штрафа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на: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должностных лиц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размере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десяти тысяч до двадцати тысяч рублей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юридических лиц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ста тысяч до двухсот тысяч рублей.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0472"/>
            <a:ext cx="7103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Нарушения, выявленные Управлением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83908" y="593313"/>
          <a:ext cx="8145838" cy="3901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472552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621" y="3065147"/>
            <a:ext cx="723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7375E"/>
                </a:solidFill>
                <a:latin typeface="Arial Narrow" panose="020B0606020202030204" pitchFamily="34" charset="0"/>
              </a:rPr>
              <a:t>СПАСИБО ЗА ВНИМАНИЕ!</a:t>
            </a:r>
            <a:endParaRPr lang="ru-RU" sz="2000" b="1" dirty="0">
              <a:solidFill>
                <a:srgbClr val="17375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0225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53523" y="2449180"/>
            <a:ext cx="44839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начала вещания;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Среда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вещания;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Радиочастота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мощность передатчика;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Программная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направленность и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концепция вещания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прекращения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вещания.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7112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лицензионных и обязательных требований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9870" y="813536"/>
            <a:ext cx="39926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Обязательные требования: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Закона РФ от 27.12.1991 N 2124-1 «О средствах массовой информации»;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Федерального закона от 29.12.1994 N 77-ФЗ «Об обязательном экземпляре документов»;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Соблюдение Федерального закона от 29.12.2010 N 436-ФЗ «О защите детей от информации, причиняющей вред их здоровью и развитию» </a:t>
            </a:r>
            <a:r>
              <a:rPr lang="ru-RU" sz="1400" b="1" dirty="0" smtClean="0"/>
              <a:t> 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Федерального закона от 23.02.2013 N 15-ФЗ «Об охране здоровья граждан от воздействия окружающего табачного дыма и последствий потребления табака»  </a:t>
            </a:r>
          </a:p>
        </p:txBody>
      </p:sp>
      <p:pic>
        <p:nvPicPr>
          <p:cNvPr id="1027" name="Picture 3" descr="C:\Users\Senina\AppData\Local\Microsoft\Windows\Temporary Internet Files\Content.IE5\1916CSGS\license-icon-2793454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65" y="797167"/>
            <a:ext cx="1657839" cy="165783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64861" y="869130"/>
            <a:ext cx="27622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Лицензионные требования: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Вещание указанного в лицензии СМИ;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Территория вещания;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Объем, соотношение, периодичность и время вещания;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5393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07075" y="737893"/>
            <a:ext cx="86253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Проверка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данного лицензионного требования проводится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путем изучения записи эфира лицензиата, а также сопоставления сведений, содержащихся в лицензии на вещание со сведениями свидетельства о регистрации распространяемого телеканала (телепрограммы) или радиоканала (радиопрограммы) и установления их соответствия.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142672"/>
            <a:ext cx="6508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Вещание указанного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лицензии СМИ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5660" y="1722903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Отдельно фиксируются сведения о выходе в эфир заставок («отбивок»), свидетельствующих о трансляции определенного телеканала (телепрограммы) или радиоканала (радиопрограммы).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5660" y="2384822"/>
            <a:ext cx="868679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Телепрограмма, радиопрограмма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совокупность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периодических аудио-, аудиовизуальных сообщений и материалов (передач), имеющая постоянное наименование (название) и выходящая в свет (в эфир) не реже одного раза в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(ст. 2 Закона РФ «О средствах массовой информации»).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Действующим законодательством Российской Федерации допускается распространение теле- и радиопрограмм, зарегистрированных в качестве СМИ, путем вещания в составе соответственно теле- и радиоканала (в том числе на основании договора).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1046" y="4028246"/>
            <a:ext cx="80029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Контент, распространяемый в составе такой телепрограммы (радиопрограммы), должен соответствовать программной направленности (программной концепции) вещания телеканала (радиоканала), в составе которого телепрограмма (радиопрограмма) распространяется.   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0" name="Picture 2" descr="C:\Users\Senina\AppData\Local\Microsoft\Windows\Temporary Internet Files\Content.IE5\KKNCNZ6Q\attention_PNG16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08" y="3924299"/>
            <a:ext cx="890954" cy="890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7120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23081" y="705410"/>
            <a:ext cx="84274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проверки данного лицензионного требования используются сведения, содержащиеся в лицензии на предоставление услуг связи, которые должны соответствовать сведениям, указанным в лицензии на вещание.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142672"/>
            <a:ext cx="6508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Территория вещания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3082" y="1616592"/>
            <a:ext cx="84274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качестве нарушения территории вещания рассматривается как вещание на территориях, которые не указаны в лицензии, так и отсутствие вещания на территориях, указанных в лицензии.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Senina\AppData\Local\Microsoft\Windows\Temporary Internet Files\Content.IE5\KKNCNZ6Q\Creative_Commons_Intl_Map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9384" y="2513233"/>
            <a:ext cx="5955323" cy="263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3387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883" y="123113"/>
            <a:ext cx="666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Объем, соотношение, периодичность и время вещания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6259" y="924872"/>
            <a:ext cx="8490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объем вещания СМИ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включает в себя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рекламу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объеме, установленном законодательством о рекламе, 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передачи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распространяемые в рамках телеканала (радиоканала). 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719332828"/>
              </p:ext>
            </p:extLst>
          </p:nvPr>
        </p:nvGraphicFramePr>
        <p:xfrm>
          <a:off x="420886" y="1388787"/>
          <a:ext cx="8314394" cy="335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34261" y="1070451"/>
            <a:ext cx="858028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Условно можно выделить следующие категории информации, распространяемой посредством «бегущей строки»: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рекламная информация;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смс-чаты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объявления частного характера;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информационные сообщения о пробках, погоде и т.п.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71715" y="121056"/>
            <a:ext cx="6690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Рекомендации по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бегущей строке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размещаемой в эфире телеканалов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065930" y="2655122"/>
            <a:ext cx="5809129" cy="160043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случае размещения региональным вещателем в своем эфире, а также в эфире средства массовой информации сетевого партнера </a:t>
            </a:r>
            <a:r>
              <a:rPr lang="ru-RU" sz="14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бегущей строки</a:t>
            </a:r>
            <a:r>
              <a:rPr lang="ru-RU" sz="14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содержащей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рекламную информацию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указанные материалы учитываются 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общий объем рекламы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при превышении нормы, установленной Федеральным законом </a:t>
            </a:r>
            <a:r>
              <a:rPr lang="ru-RU" sz="14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рекламе</a:t>
            </a:r>
            <a:r>
              <a:rPr lang="ru-RU" sz="14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сведения передаются на рассмотрение в соответствующее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подразделение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Федеральной антимонопольной службы.</a:t>
            </a:r>
            <a:endParaRPr lang="ru-RU" sz="1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Senina\AppData\Local\Microsoft\Windows\Temporary Internet Files\Content.IE5\JFBZTT5G\1397556217_vnimanie1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259" y="2716305"/>
            <a:ext cx="2716415" cy="1425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0733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58814" y="1006721"/>
            <a:ext cx="573577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случае размещения региональным вещателем в своем эфире, а также в эфире средства массовой информации сетевого партнера «бегущей строки», </a:t>
            </a:r>
            <a:r>
              <a:rPr lang="ru-RU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содержащей смс-чаты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например, в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случае размещения в смс-чатах информации эротического характера, указанные «строки»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такие чаты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необходимо маркировать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 информационной продукции «18+» и размещать в эфире не ранее 23.00 и не позднее 4 утра по местному времени.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142672"/>
            <a:ext cx="6987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«Бегущая строка», содержащая смс-чаты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s://image.winudf.com/v2/image/Y29tLndTTVNjaGF0XzM4NzE5NDZfc2NyZWVuXzZfYjl5MXBoaDk/screen-6.jpg?h=800&amp;fakeurl=1&amp;type=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563" y="547077"/>
            <a:ext cx="2250832" cy="3751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59241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2268</Words>
  <Application>Microsoft Office PowerPoint</Application>
  <PresentationFormat>Экран (16:9)</PresentationFormat>
  <Paragraphs>141</Paragraphs>
  <Slides>30</Slides>
  <Notes>3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Костиков Павел</dc:creator>
  <cp:lastModifiedBy>Senina</cp:lastModifiedBy>
  <cp:revision>350</cp:revision>
  <dcterms:created xsi:type="dcterms:W3CDTF">2015-01-29T07:54:40Z</dcterms:created>
  <dcterms:modified xsi:type="dcterms:W3CDTF">2018-11-06T07:12:03Z</dcterms:modified>
</cp:coreProperties>
</file>