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8" r:id="rId2"/>
    <p:sldId id="258" r:id="rId3"/>
    <p:sldId id="259" r:id="rId4"/>
    <p:sldId id="260" r:id="rId5"/>
    <p:sldId id="261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68" r:id="rId14"/>
    <p:sldId id="289" r:id="rId15"/>
    <p:sldId id="307" r:id="rId16"/>
    <p:sldId id="297" r:id="rId17"/>
    <p:sldId id="298" r:id="rId18"/>
    <p:sldId id="290" r:id="rId19"/>
    <p:sldId id="295" r:id="rId20"/>
    <p:sldId id="296" r:id="rId21"/>
    <p:sldId id="299" r:id="rId22"/>
    <p:sldId id="311" r:id="rId23"/>
    <p:sldId id="310" r:id="rId24"/>
    <p:sldId id="271" r:id="rId25"/>
    <p:sldId id="301" r:id="rId26"/>
    <p:sldId id="291" r:id="rId27"/>
    <p:sldId id="292" r:id="rId28"/>
    <p:sldId id="293" r:id="rId29"/>
    <p:sldId id="312" r:id="rId30"/>
    <p:sldId id="304" r:id="rId31"/>
    <p:sldId id="305" r:id="rId32"/>
    <p:sldId id="294" r:id="rId33"/>
    <p:sldId id="309" r:id="rId3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0" autoAdjust="0"/>
    <p:restoredTop sz="93600" autoAdjust="0"/>
  </p:normalViewPr>
  <p:slideViewPr>
    <p:cSldViewPr>
      <p:cViewPr>
        <p:scale>
          <a:sx n="80" d="100"/>
          <a:sy n="80" d="100"/>
        </p:scale>
        <p:origin x="-251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F17A1-E899-49FF-B27B-7AA68FB57ADB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15C08-94B4-4824-A6EA-60585F3EE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7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144F418-A535-48A6-A339-61FAD0B55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177"/>
            <a:ext cx="9144000" cy="24860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0CBC823-B82D-43B3-9F93-6330F9EAEA3A}"/>
              </a:ext>
            </a:extLst>
          </p:cNvPr>
          <p:cNvSpPr/>
          <p:nvPr/>
        </p:nvSpPr>
        <p:spPr>
          <a:xfrm>
            <a:off x="0" y="4362177"/>
            <a:ext cx="9144000" cy="2495825"/>
          </a:xfrm>
          <a:prstGeom prst="rect">
            <a:avLst/>
          </a:prstGeom>
          <a:solidFill>
            <a:srgbClr val="002E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2250"/>
            <a:ext cx="7772400" cy="1452996"/>
          </a:xfrm>
        </p:spPr>
        <p:txBody>
          <a:bodyPr anchor="ctr">
            <a:normAutofit/>
          </a:bodyPr>
          <a:lstStyle>
            <a:lvl1pPr algn="ctr">
              <a:defRPr sz="2908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1" y="4655938"/>
            <a:ext cx="6858000" cy="1158677"/>
          </a:xfrm>
        </p:spPr>
        <p:txBody>
          <a:bodyPr>
            <a:normAutofit/>
          </a:bodyPr>
          <a:lstStyle>
            <a:lvl1pPr marL="0" indent="0" algn="ctr">
              <a:buNone/>
              <a:defRPr sz="1662">
                <a:solidFill>
                  <a:schemeClr val="bg1"/>
                </a:solidFill>
              </a:defRPr>
            </a:lvl1pPr>
            <a:lvl2pPr marL="493466" indent="0" algn="ctr">
              <a:buNone/>
              <a:defRPr sz="2159"/>
            </a:lvl2pPr>
            <a:lvl3pPr marL="986933" indent="0" algn="ctr">
              <a:buNone/>
              <a:defRPr sz="1943"/>
            </a:lvl3pPr>
            <a:lvl4pPr marL="1480399" indent="0" algn="ctr">
              <a:buNone/>
              <a:defRPr sz="1727"/>
            </a:lvl4pPr>
            <a:lvl5pPr marL="1973865" indent="0" algn="ctr">
              <a:buNone/>
              <a:defRPr sz="1727"/>
            </a:lvl5pPr>
            <a:lvl6pPr marL="2467332" indent="0" algn="ctr">
              <a:buNone/>
              <a:defRPr sz="1727"/>
            </a:lvl6pPr>
            <a:lvl7pPr marL="2960799" indent="0" algn="ctr">
              <a:buNone/>
              <a:defRPr sz="1727"/>
            </a:lvl7pPr>
            <a:lvl8pPr marL="3454265" indent="0" algn="ctr">
              <a:buNone/>
              <a:defRPr sz="1727"/>
            </a:lvl8pPr>
            <a:lvl9pPr marL="3947731" indent="0" algn="ctr">
              <a:buNone/>
              <a:defRPr sz="1727"/>
            </a:lvl9pPr>
          </a:lstStyle>
          <a:p>
            <a:r>
              <a:rPr lang="ru-RU" dirty="0"/>
              <a:t>Имя Отчество Фамилия</a:t>
            </a:r>
          </a:p>
          <a:p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123" name="Текст 3">
            <a:extLst>
              <a:ext uri="{FF2B5EF4-FFF2-40B4-BE49-F238E27FC236}">
                <a16:creationId xmlns="" xmlns:a16="http://schemas.microsoft.com/office/drawing/2014/main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82916" y="6446419"/>
            <a:ext cx="2378169" cy="183063"/>
          </a:xfrm>
        </p:spPr>
        <p:txBody>
          <a:bodyPr/>
          <a:lstStyle>
            <a:lvl1pPr marL="0" indent="0" algn="ctr">
              <a:buNone/>
              <a:defRPr sz="1108">
                <a:solidFill>
                  <a:schemeClr val="bg1"/>
                </a:solidFill>
                <a:latin typeface="+mn-lt"/>
              </a:defRPr>
            </a:lvl1pPr>
            <a:lvl2pPr marL="316528" indent="0">
              <a:buNone/>
              <a:defRPr sz="969"/>
            </a:lvl2pPr>
            <a:lvl3pPr marL="633055" indent="0">
              <a:buNone/>
              <a:defRPr sz="831"/>
            </a:lvl3pPr>
            <a:lvl4pPr marL="949583" indent="0">
              <a:buNone/>
              <a:defRPr sz="692"/>
            </a:lvl4pPr>
            <a:lvl5pPr marL="1266110" indent="0">
              <a:buNone/>
              <a:defRPr sz="692"/>
            </a:lvl5pPr>
            <a:lvl6pPr marL="1582638" indent="0">
              <a:buNone/>
              <a:defRPr sz="692"/>
            </a:lvl6pPr>
            <a:lvl7pPr marL="1899165" indent="0">
              <a:buNone/>
              <a:defRPr sz="692"/>
            </a:lvl7pPr>
            <a:lvl8pPr marL="2215693" indent="0">
              <a:buNone/>
              <a:defRPr sz="692"/>
            </a:lvl8pPr>
            <a:lvl9pPr marL="2532220" indent="0">
              <a:buNone/>
              <a:defRPr sz="692"/>
            </a:lvl9pPr>
          </a:lstStyle>
          <a:p>
            <a:pPr lvl="0"/>
            <a:r>
              <a:rPr lang="ru-RU" dirty="0"/>
              <a:t>2021 г.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="" xmlns:a16="http://schemas.microsoft.com/office/drawing/2014/main" id="{46BEE894-F66A-4E44-B18E-3B1D3C6629FA}"/>
              </a:ext>
            </a:extLst>
          </p:cNvPr>
          <p:cNvSpPr/>
          <p:nvPr/>
        </p:nvSpPr>
        <p:spPr>
          <a:xfrm>
            <a:off x="0" y="3"/>
            <a:ext cx="9144000" cy="227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23" spc="138" baseline="0"/>
              <a:t>ФЕДЕРАЛЬНАЯ СЛУЖБА ПО НАДЗОРУ В СФЕРЕ СВЯЗИ, ИНФОРМАЦИОННЫХ ТЕХНОЛОГИЙ И МАССОВЫХ КОММУНИКАЦИЙ</a:t>
            </a:r>
            <a:endParaRPr lang="ru-RU" sz="623" spc="138" baseline="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B4C9D585-E218-400A-B79E-BC598D3C6BF3}"/>
              </a:ext>
            </a:extLst>
          </p:cNvPr>
          <p:cNvCxnSpPr/>
          <p:nvPr/>
        </p:nvCxnSpPr>
        <p:spPr>
          <a:xfrm>
            <a:off x="0" y="260244"/>
            <a:ext cx="9144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8B42C83-EA23-40D8-B485-26468FABDFA1}"/>
              </a:ext>
            </a:extLst>
          </p:cNvPr>
          <p:cNvSpPr/>
          <p:nvPr/>
        </p:nvSpPr>
        <p:spPr>
          <a:xfrm>
            <a:off x="3090572" y="2246526"/>
            <a:ext cx="2962858" cy="3869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2" b="1" cap="none" spc="35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/>
                <a:latin typeface="+mj-lt"/>
              </a:rPr>
              <a:t>РОСКОМНАДЗОР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845744D-D37C-4181-B97C-506D88013F8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921" y="588204"/>
            <a:ext cx="1066159" cy="15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7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8.emf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3.png"/><Relationship Id="rId5" Type="http://schemas.openxmlformats.org/officeDocument/2006/relationships/image" Target="../media/image14.jp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74BA86B-E729-4815-9DE9-159D4FB6A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655147"/>
            <a:ext cx="7772400" cy="1089747"/>
          </a:xfrm>
        </p:spPr>
        <p:txBody>
          <a:bodyPr>
            <a:normAutofit/>
          </a:bodyPr>
          <a:lstStyle/>
          <a:p>
            <a:pPr defTabSz="685800">
              <a:spcBef>
                <a:spcPts val="0"/>
              </a:spcBef>
            </a:pP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ea typeface="+mn-ea"/>
                <a:cs typeface="+mn-cs"/>
              </a:rPr>
              <a:t>СОБЛЮДЕНИЕ ТРЕБОВАНИЙ ФЕДЕРАЛЬНОГО ЗАКОНА </a:t>
            </a:r>
            <a:br>
              <a:rPr lang="ru-RU" sz="2400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Arial Narrow" panose="020B0606020202030204" pitchFamily="34" charset="0"/>
                <a:ea typeface="+mn-ea"/>
                <a:cs typeface="+mn-cs"/>
              </a:rPr>
              <a:t>«О ПЕРСОНАЛЬНЫХ ДАННЫХ»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F3761AF-218F-4008-8803-4E0C410BE5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Управление </a:t>
            </a:r>
            <a:r>
              <a:rPr lang="ru-RU" sz="2400" dirty="0" err="1" smtClean="0"/>
              <a:t>Роскомнадзора</a:t>
            </a:r>
            <a:r>
              <a:rPr lang="ru-RU" sz="2400" dirty="0" smtClean="0"/>
              <a:t> по Иркутской области</a:t>
            </a:r>
            <a:endParaRPr lang="ru-RU" sz="2400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14783722-9F09-4B6C-BBE2-36601A4E9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100" dirty="0" smtClean="0"/>
              <a:t>2023 </a:t>
            </a:r>
            <a:r>
              <a:rPr lang="ru-RU" sz="1100" dirty="0"/>
              <a:t>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63888" y="476672"/>
            <a:ext cx="2016224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82" y="617607"/>
            <a:ext cx="1368635" cy="15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5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A39448D1-A038-4072-B9D3-49283FAC30CC}"/>
              </a:ext>
            </a:extLst>
          </p:cNvPr>
          <p:cNvSpPr/>
          <p:nvPr/>
        </p:nvSpPr>
        <p:spPr>
          <a:xfrm>
            <a:off x="323528" y="1124744"/>
            <a:ext cx="8424936" cy="4752528"/>
          </a:xfrm>
          <a:prstGeom prst="roundRect">
            <a:avLst/>
          </a:prstGeom>
          <a:solidFill>
            <a:srgbClr val="EBE4E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79512" y="184469"/>
            <a:ext cx="763284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ЧАСТО ВСТРЕЧАЕМЫЕ НАРУШЕНИЯ ВЫЯВЛЯЕМЫЕ УПРАВЛЕНИЕМ ПРИ ОСУЩЕСТВЛЕНИИ МЕРОПРИЯТИЙ ПО КОНТРОЛЮ В ОТНОШЕНИИ ОПЕРАТОРОВ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4C7BCE-D3F9-4289-AF86-F29836537C6A}"/>
              </a:ext>
            </a:extLst>
          </p:cNvPr>
          <p:cNvSpPr txBox="1"/>
          <p:nvPr/>
        </p:nvSpPr>
        <p:spPr>
          <a:xfrm>
            <a:off x="164275" y="1212295"/>
            <a:ext cx="874344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0">
              <a:spcAft>
                <a:spcPts val="18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Обработка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персональных данных в случаях, непредусмотренных Федеральным законом "О персональных данных"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(ч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. 1 ст.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6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ФЗ «О персональных данных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»). </a:t>
            </a:r>
            <a:r>
              <a:rPr lang="ru-RU" sz="2000" dirty="0">
                <a:latin typeface="Arial Narrow" pitchFamily="34" charset="0"/>
              </a:rPr>
              <a:t>Обработке подлежат только персональные данные, которые отвечают целям их </a:t>
            </a:r>
            <a:r>
              <a:rPr lang="ru-RU" sz="2000" dirty="0" smtClean="0">
                <a:latin typeface="Arial Narrow" pitchFamily="34" charset="0"/>
              </a:rPr>
              <a:t>обработки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</a:rPr>
              <a:t> (ч. </a:t>
            </a: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</a:rPr>
              <a:t>4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</a:rPr>
              <a:t>ст. </a:t>
            </a: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</a:rPr>
              <a:t>5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</a:rPr>
              <a:t>ФЗ «О персональных данных</a:t>
            </a: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 Narrow" panose="020B0606020202030204" pitchFamily="34" charset="0"/>
              </a:rPr>
              <a:t>»);</a:t>
            </a:r>
            <a:endParaRPr lang="ru-RU" sz="2000" dirty="0">
              <a:latin typeface="Arial Narrow" pitchFamily="34" charset="0"/>
            </a:endParaRPr>
          </a:p>
          <a:p>
            <a:pPr marL="285750" indent="-285750" defTabSz="0">
              <a:spcAft>
                <a:spcPts val="18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Несоответствие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содержания письменного согласия субъекта персональных данных на обработку персональных данных требованиям законодательства Российской Федерации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(ч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. 4 ст.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9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ФЗ «О персональных данных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»);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defTabSz="0">
              <a:spcAft>
                <a:spcPts val="18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Нарушение требований конфиденциальности при обработке персональных данных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(ст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7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ФЗ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«О персональных данных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»);</a:t>
            </a:r>
          </a:p>
          <a:p>
            <a:pPr marL="285750" indent="-285750" defTabSz="0">
              <a:spcAft>
                <a:spcPts val="18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Несоблюдение оператором требований по информированию лиц, осуществляющих обработку персональных данных без использования средств автоматизации (п. 6 постановления Правительства Российской Федерации от 15 сентября 2008 г. № 687);</a:t>
            </a:r>
          </a:p>
          <a:p>
            <a:pPr marL="285750" indent="-285750" defTabSz="0">
              <a:spcAft>
                <a:spcPts val="18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102669" y="106837"/>
            <a:ext cx="7786534" cy="930951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939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5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A39448D1-A038-4072-B9D3-49283FAC30CC}"/>
              </a:ext>
            </a:extLst>
          </p:cNvPr>
          <p:cNvSpPr/>
          <p:nvPr/>
        </p:nvSpPr>
        <p:spPr>
          <a:xfrm>
            <a:off x="117546" y="1124744"/>
            <a:ext cx="8630918" cy="5544616"/>
          </a:xfrm>
          <a:prstGeom prst="roundRect">
            <a:avLst/>
          </a:prstGeom>
          <a:solidFill>
            <a:srgbClr val="EBE4E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79512" y="184469"/>
            <a:ext cx="756084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ЧАСТО ВСТРЕЧАЕМЫЕ НАРУШЕНИЯ ВЫЯВЛЯЕМЫЕ УПРАВЛЕНИЕМ ПРИ ОСУЩЕСТВЛЕНИИ МЕРОПРИЯТИЙ ПО КОНТРОЛЮ В ОТНОШЕНИИ ОПЕРАТОРОВ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4C7BCE-D3F9-4289-AF86-F29836537C6A}"/>
              </a:ext>
            </a:extLst>
          </p:cNvPr>
          <p:cNvSpPr txBox="1"/>
          <p:nvPr/>
        </p:nvSpPr>
        <p:spPr>
          <a:xfrm>
            <a:off x="187164" y="1212295"/>
            <a:ext cx="874344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0">
              <a:spcAft>
                <a:spcPts val="180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Несоответствие типовых форм документов, характер информации в которых предполагает или допускает включение в них персональных данных, требованиям законодательства Российской Федерации (п. 7 постановления Правительства Российской Федерации от 15 сентября 2008 г. № 687);</a:t>
            </a:r>
          </a:p>
          <a:p>
            <a:pPr marL="285750" indent="-285750" defTabSz="0">
              <a:spcAft>
                <a:spcPts val="18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Отсутствие </a:t>
            </a:r>
            <a:r>
              <a:rPr lang="ru-RU" sz="2000" dirty="0">
                <a:latin typeface="Arial Narrow" panose="020B0606020202030204" pitchFamily="34" charset="0"/>
              </a:rPr>
              <a:t>у оператора места (мест) хранения персональных данных (материальных носителей), перечня лиц, осуществляющих обработку персональных данных либо имеющих к ним доступ </a:t>
            </a:r>
            <a:r>
              <a:rPr lang="ru-RU" sz="2000" dirty="0" smtClean="0">
                <a:latin typeface="Arial Narrow" panose="020B0606020202030204" pitchFamily="34" charset="0"/>
              </a:rPr>
              <a:t>(п</a:t>
            </a:r>
            <a:r>
              <a:rPr lang="ru-RU" sz="2000" dirty="0">
                <a:latin typeface="Arial Narrow" panose="020B0606020202030204" pitchFamily="34" charset="0"/>
              </a:rPr>
              <a:t>. 13 постановления Правительства Российской Федерации от 15 сентября 2008 г. № </a:t>
            </a:r>
            <a:r>
              <a:rPr lang="ru-RU" sz="2000" dirty="0" smtClean="0">
                <a:latin typeface="Arial Narrow" panose="020B0606020202030204" pitchFamily="34" charset="0"/>
              </a:rPr>
              <a:t>687);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285750" indent="-285750" defTabSz="0">
              <a:spcAft>
                <a:spcPts val="18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Несоблюдение оператором условий, обеспечивающих сохранность персональных данных и исключающих несанкционированный к ним доступ </a:t>
            </a:r>
            <a:r>
              <a:rPr lang="ru-RU" sz="2000" dirty="0" smtClean="0">
                <a:latin typeface="Arial Narrow" panose="020B0606020202030204" pitchFamily="34" charset="0"/>
              </a:rPr>
              <a:t>(п</a:t>
            </a:r>
            <a:r>
              <a:rPr lang="ru-RU" sz="2000" dirty="0">
                <a:latin typeface="Arial Narrow" panose="020B0606020202030204" pitchFamily="34" charset="0"/>
              </a:rPr>
              <a:t>. 15 постановления Правительства Российской Федерации от 15 сентября 2008 г. № </a:t>
            </a:r>
            <a:r>
              <a:rPr lang="ru-RU" sz="2000" dirty="0" smtClean="0">
                <a:latin typeface="Arial Narrow" panose="020B0606020202030204" pitchFamily="34" charset="0"/>
              </a:rPr>
              <a:t>687</a:t>
            </a:r>
            <a:r>
              <a:rPr lang="ru-RU" sz="2000" dirty="0" smtClean="0">
                <a:latin typeface="Arial Narrow" panose="020B0606020202030204" pitchFamily="34" charset="0"/>
              </a:rPr>
              <a:t>);</a:t>
            </a:r>
          </a:p>
          <a:p>
            <a:pPr marL="285750" lvl="0" indent="-285750" defTabSz="0"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Непринятие оператором мер, необходимых и достаточных для обеспечения выполнения обязанностей, предусмотренных Федеральным законом от 27 июля 2006 г. № 152-ФЗ "О персональных данных" и принятыми в соответствии с ним нормативными правовыми актами (ч. 1 ст. 18.1 ФЗ «О персональных данных»);</a:t>
            </a:r>
          </a:p>
          <a:p>
            <a:pPr marL="285750" indent="-285750" defTabSz="0">
              <a:spcAft>
                <a:spcPts val="18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117546" y="198470"/>
            <a:ext cx="7786534" cy="816996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00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5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A39448D1-A038-4072-B9D3-49283FAC30CC}"/>
              </a:ext>
            </a:extLst>
          </p:cNvPr>
          <p:cNvSpPr/>
          <p:nvPr/>
        </p:nvSpPr>
        <p:spPr>
          <a:xfrm>
            <a:off x="179512" y="1015466"/>
            <a:ext cx="8643184" cy="5632167"/>
          </a:xfrm>
          <a:prstGeom prst="roundRect">
            <a:avLst/>
          </a:prstGeom>
          <a:solidFill>
            <a:srgbClr val="EBE4E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79512" y="184469"/>
            <a:ext cx="741682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ЧАСТО ВСТРЕЧАЕМЫЕ НАРУШЕНИЯ ВЫЯВЛЯЕМЫЕ УПРАВЛЕНИЕМ ПРИ ОСУЩЕСТВЛЕНИИ МЕРОПРИЯТИЙ ПО КОНТРОЛЮ В ОТНОШЕНИИ ОПЕРАТОРОВ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4C7BCE-D3F9-4289-AF86-F29836537C6A}"/>
              </a:ext>
            </a:extLst>
          </p:cNvPr>
          <p:cNvSpPr txBox="1"/>
          <p:nvPr/>
        </p:nvSpPr>
        <p:spPr>
          <a:xfrm>
            <a:off x="52479" y="1412776"/>
            <a:ext cx="89479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0">
              <a:spcAft>
                <a:spcPts val="18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Несоблюдение оператором установленных требований обработки персональных данных после достижения цели обработки </a:t>
            </a:r>
            <a:r>
              <a:rPr lang="ru-RU" sz="2000" dirty="0" smtClean="0">
                <a:latin typeface="Arial Narrow" panose="020B0606020202030204" pitchFamily="34" charset="0"/>
              </a:rPr>
              <a:t>(ч</a:t>
            </a:r>
            <a:r>
              <a:rPr lang="ru-RU" sz="2000" dirty="0">
                <a:latin typeface="Arial Narrow" panose="020B0606020202030204" pitchFamily="34" charset="0"/>
              </a:rPr>
              <a:t>. 4 ст. 21 </a:t>
            </a:r>
            <a:r>
              <a:rPr lang="ru-RU" sz="2000" dirty="0" smtClean="0">
                <a:latin typeface="Arial Narrow" panose="020B0606020202030204" pitchFamily="34" charset="0"/>
              </a:rPr>
              <a:t>ФЗ «О </a:t>
            </a:r>
            <a:r>
              <a:rPr lang="ru-RU" sz="2000" dirty="0">
                <a:latin typeface="Arial Narrow" panose="020B0606020202030204" pitchFamily="34" charset="0"/>
              </a:rPr>
              <a:t>персональных </a:t>
            </a:r>
            <a:r>
              <a:rPr lang="ru-RU" sz="2000" dirty="0" smtClean="0">
                <a:latin typeface="Arial Narrow" panose="020B0606020202030204" pitchFamily="34" charset="0"/>
              </a:rPr>
              <a:t>данных»);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285750" indent="-285750" defTabSz="0">
              <a:spcAft>
                <a:spcPts val="18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 Narrow" panose="020B0606020202030204" pitchFamily="34" charset="0"/>
              </a:rPr>
              <a:t>Отсутствие </a:t>
            </a:r>
            <a:r>
              <a:rPr lang="ru-RU" sz="2000" dirty="0">
                <a:latin typeface="Arial Narrow" panose="020B0606020202030204" pitchFamily="34" charset="0"/>
              </a:rPr>
              <a:t>в поручении лицу, которому оператором поручается обработка персональных данных, обязанности соблюдения конфиденциальности персональных данных и обеспечения их безопасности, а так же требований к защите обрабатываемых персональных данных </a:t>
            </a:r>
            <a:r>
              <a:rPr lang="ru-RU" sz="2000" dirty="0" smtClean="0">
                <a:latin typeface="Arial Narrow" panose="020B0606020202030204" pitchFamily="34" charset="0"/>
              </a:rPr>
              <a:t>(ч</a:t>
            </a:r>
            <a:r>
              <a:rPr lang="ru-RU" sz="2000" dirty="0">
                <a:latin typeface="Arial Narrow" panose="020B0606020202030204" pitchFamily="34" charset="0"/>
              </a:rPr>
              <a:t>. 3 ст. </a:t>
            </a:r>
            <a:r>
              <a:rPr lang="ru-RU" sz="2000" dirty="0" smtClean="0">
                <a:latin typeface="Arial Narrow" panose="020B0606020202030204" pitchFamily="34" charset="0"/>
              </a:rPr>
              <a:t>6</a:t>
            </a:r>
            <a:r>
              <a:rPr lang="ru-RU" sz="2000" dirty="0">
                <a:latin typeface="Arial Narrow" panose="020B0606020202030204" pitchFamily="34" charset="0"/>
              </a:rPr>
              <a:t> ФЗ «О персональных данных</a:t>
            </a:r>
            <a:r>
              <a:rPr lang="ru-RU" sz="2000" dirty="0" smtClean="0">
                <a:latin typeface="Arial Narrow" panose="020B0606020202030204" pitchFamily="34" charset="0"/>
              </a:rPr>
              <a:t>»);</a:t>
            </a:r>
            <a:endParaRPr lang="ru-RU" sz="2000" dirty="0">
              <a:latin typeface="Arial Narrow" panose="020B0606020202030204" pitchFamily="34" charset="0"/>
            </a:endParaRPr>
          </a:p>
          <a:p>
            <a:pPr marL="285750" indent="-285750" defTabSz="0">
              <a:spcAft>
                <a:spcPts val="18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Нарушение оператором обязательных требований при обработке персональных данных в рамках трудовых отношений в части отсутствия документов, устанавливающих порядок хранения и использования персональных данных работников </a:t>
            </a:r>
            <a:r>
              <a:rPr lang="ru-RU" sz="2000" dirty="0" smtClean="0">
                <a:latin typeface="Arial Narrow" panose="020B0606020202030204" pitchFamily="34" charset="0"/>
              </a:rPr>
              <a:t>(ст</a:t>
            </a:r>
            <a:r>
              <a:rPr lang="ru-RU" sz="2000" dirty="0">
                <a:latin typeface="Arial Narrow" panose="020B0606020202030204" pitchFamily="34" charset="0"/>
              </a:rPr>
              <a:t>. 87 Трудового кодекса Российской </a:t>
            </a:r>
            <a:r>
              <a:rPr lang="ru-RU" sz="2000" dirty="0" smtClean="0">
                <a:latin typeface="Arial Narrow" panose="020B0606020202030204" pitchFamily="34" charset="0"/>
              </a:rPr>
              <a:t>Федерации</a:t>
            </a:r>
            <a:r>
              <a:rPr lang="ru-RU" sz="2000" dirty="0" smtClean="0">
                <a:latin typeface="Arial Narrow" panose="020B0606020202030204" pitchFamily="34" charset="0"/>
              </a:rPr>
              <a:t>);</a:t>
            </a:r>
          </a:p>
          <a:p>
            <a:pPr marL="285750" indent="-285750" defTabSz="0">
              <a:spcAft>
                <a:spcPts val="18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Непринятие оператором мер по опубликованию или обеспечению неограниченного доступа к документу, определяющему его политику в отношении обработки персональных данных, к сведениям о реализуемых требованиях к защите персональных данных (ч. 2 ст. 18.1 ФЗ «О персональных данных»).</a:t>
            </a:r>
          </a:p>
          <a:p>
            <a:pPr marL="285750" indent="-285750" defTabSz="0">
              <a:spcAft>
                <a:spcPts val="1800"/>
              </a:spcAft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228167" y="184468"/>
            <a:ext cx="7786534" cy="830997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2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5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230246" y="208078"/>
            <a:ext cx="7786534" cy="534560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1F745F74-4412-493C-802F-D8880CD484A4}"/>
              </a:ext>
            </a:extLst>
          </p:cNvPr>
          <p:cNvSpPr/>
          <p:nvPr/>
        </p:nvSpPr>
        <p:spPr>
          <a:xfrm>
            <a:off x="498132" y="1700808"/>
            <a:ext cx="438150" cy="4414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B43F413-BC88-4AAD-B6D1-BAA6A84C3400}"/>
              </a:ext>
            </a:extLst>
          </p:cNvPr>
          <p:cNvSpPr/>
          <p:nvPr/>
        </p:nvSpPr>
        <p:spPr>
          <a:xfrm>
            <a:off x="488950" y="3433270"/>
            <a:ext cx="438150" cy="4606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40E48A8-8D5E-4FBC-B9AE-AFF9F99CE692}"/>
              </a:ext>
            </a:extLst>
          </p:cNvPr>
          <p:cNvSpPr txBox="1"/>
          <p:nvPr/>
        </p:nvSpPr>
        <p:spPr>
          <a:xfrm>
            <a:off x="261079" y="188640"/>
            <a:ext cx="734481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ХАРАКТЕРНЫЕ ОБРАЩЕНИЯ В ЗАЩИТУ ПРАВ СУБЪЕКТОВ ПЕРСОНАЛЬНЫХ ДАННЫХ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298" y="1321353"/>
            <a:ext cx="7985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Избыточность </a:t>
            </a:r>
            <a:r>
              <a:rPr lang="ru-RU" dirty="0">
                <a:latin typeface="Arial Narrow" panose="020B0606020202030204" pitchFamily="34" charset="0"/>
              </a:rPr>
              <a:t>запрашиваемых документов, содержащие </a:t>
            </a:r>
            <a:r>
              <a:rPr lang="ru-RU" dirty="0" smtClean="0">
                <a:latin typeface="Arial Narrow" panose="020B0606020202030204" pitchFamily="34" charset="0"/>
              </a:rPr>
              <a:t>персональные данные </a:t>
            </a:r>
            <a:r>
              <a:rPr lang="ru-RU" dirty="0">
                <a:latin typeface="Arial Narrow" panose="020B0606020202030204" pitchFamily="34" charset="0"/>
              </a:rPr>
              <a:t>граждан в рамках осуществления деятельности полномочий. </a:t>
            </a:r>
            <a:endParaRPr lang="ru-RU" dirty="0" smtClean="0">
              <a:latin typeface="Arial Narrow" panose="020B0606020202030204" pitchFamily="34" charset="0"/>
            </a:endParaRPr>
          </a:p>
          <a:p>
            <a:pPr algn="ctr"/>
            <a:r>
              <a:rPr lang="ru-RU" i="1" u="sng" dirty="0" smtClean="0">
                <a:latin typeface="Arial Narrow" panose="020B0606020202030204" pitchFamily="34" charset="0"/>
              </a:rPr>
              <a:t>Обрабатываемые </a:t>
            </a:r>
            <a:r>
              <a:rPr lang="ru-RU" i="1" u="sng" dirty="0">
                <a:latin typeface="Arial Narrow" panose="020B0606020202030204" pitchFamily="34" charset="0"/>
              </a:rPr>
              <a:t>персональные данные</a:t>
            </a:r>
            <a:r>
              <a:rPr lang="ru-RU" i="1" u="sng" dirty="0" smtClean="0">
                <a:latin typeface="Arial Narrow" panose="020B0606020202030204" pitchFamily="34" charset="0"/>
              </a:rPr>
              <a:t> </a:t>
            </a:r>
            <a:r>
              <a:rPr lang="ru-RU" i="1" u="sng" dirty="0">
                <a:latin typeface="Arial Narrow" panose="020B0606020202030204" pitchFamily="34" charset="0"/>
              </a:rPr>
              <a:t>не должны быть избыточными по отношению к заявленным целям их обработки</a:t>
            </a:r>
            <a:r>
              <a:rPr lang="ru-RU" i="1" u="sng" dirty="0" smtClean="0">
                <a:latin typeface="Arial Narrow" panose="020B0606020202030204" pitchFamily="34" charset="0"/>
              </a:rPr>
              <a:t>!</a:t>
            </a:r>
            <a:endParaRPr lang="ru-RU" i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3751" y="2924944"/>
            <a:ext cx="7865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Не </a:t>
            </a:r>
            <a:r>
              <a:rPr lang="ru-RU" dirty="0">
                <a:latin typeface="Arial Narrow" panose="020B0606020202030204" pitchFamily="34" charset="0"/>
              </a:rPr>
              <a:t>соответствие целей обработки </a:t>
            </a:r>
            <a:r>
              <a:rPr lang="ru-RU" dirty="0" smtClean="0">
                <a:latin typeface="Arial Narrow" panose="020B0606020202030204" pitchFamily="34" charset="0"/>
              </a:rPr>
              <a:t>персональных данных </a:t>
            </a:r>
            <a:r>
              <a:rPr lang="ru-RU" dirty="0">
                <a:latin typeface="Arial Narrow" panose="020B0606020202030204" pitchFamily="34" charset="0"/>
              </a:rPr>
              <a:t>от конкретных, заранее определенным и законным целям. </a:t>
            </a:r>
          </a:p>
          <a:p>
            <a:pPr algn="ctr"/>
            <a:r>
              <a:rPr lang="ru-RU" i="1" u="sng" dirty="0" smtClean="0">
                <a:latin typeface="Arial Narrow" panose="020B0606020202030204" pitchFamily="34" charset="0"/>
              </a:rPr>
              <a:t>Содержание </a:t>
            </a:r>
            <a:r>
              <a:rPr lang="ru-RU" i="1" u="sng" dirty="0">
                <a:latin typeface="Arial Narrow" panose="020B0606020202030204" pitchFamily="34" charset="0"/>
              </a:rPr>
              <a:t>и объем обрабатываемых ПД должны соответствовать заявленным целям!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8B43F413-BC88-4AAD-B6D1-BAA6A84C3400}"/>
              </a:ext>
            </a:extLst>
          </p:cNvPr>
          <p:cNvSpPr/>
          <p:nvPr/>
        </p:nvSpPr>
        <p:spPr>
          <a:xfrm>
            <a:off x="496325" y="5301208"/>
            <a:ext cx="438150" cy="4606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3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040" y="4654382"/>
            <a:ext cx="7971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Оператор</a:t>
            </a:r>
            <a:r>
              <a:rPr lang="ru-RU" dirty="0">
                <a:latin typeface="Arial Narrow" panose="020B0606020202030204" pitchFamily="34" charset="0"/>
              </a:rPr>
              <a:t>, осуществляющий и (или) организующий обработку персональных данных, в соответствии с ФЗ «О персональных данных</a:t>
            </a:r>
            <a:r>
              <a:rPr lang="ru-RU" dirty="0" smtClean="0">
                <a:latin typeface="Arial Narrow" panose="020B0606020202030204" pitchFamily="34" charset="0"/>
              </a:rPr>
              <a:t>»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самостоятельно оценивает</a:t>
            </a:r>
            <a:r>
              <a:rPr lang="ru-RU" dirty="0">
                <a:latin typeface="Arial Narrow" panose="020B0606020202030204" pitchFamily="34" charset="0"/>
              </a:rPr>
              <a:t> наличие, предусмотренных законодательством оснований для обработки персональных данных, в том числе осуществления таких действий по обработке персональных данных как сбор, использование и хранение. </a:t>
            </a:r>
          </a:p>
        </p:txBody>
      </p:sp>
      <p:pic>
        <p:nvPicPr>
          <p:cNvPr id="13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4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animBg="1"/>
      <p:bldP spid="24" grpId="0" animBg="1"/>
      <p:bldP spid="35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85583" y="184467"/>
            <a:ext cx="68484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ОБРАБОТКА ПЕРСОНАЛЬНЫХ ДАННЫХ В СЕТИ ИНТЕРНЕТ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4C7BCE-D3F9-4289-AF86-F29836537C6A}"/>
              </a:ext>
            </a:extLst>
          </p:cNvPr>
          <p:cNvSpPr txBox="1"/>
          <p:nvPr/>
        </p:nvSpPr>
        <p:spPr>
          <a:xfrm>
            <a:off x="734310" y="836712"/>
            <a:ext cx="6637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1800"/>
              </a:spcAft>
              <a:buClr>
                <a:srgbClr val="683169"/>
              </a:buClr>
              <a:buSzPct val="120000"/>
            </a:pPr>
            <a:r>
              <a:rPr lang="ru-RU" sz="2000" dirty="0">
                <a:latin typeface="Arial Narrow" panose="020B0606020202030204" pitchFamily="34" charset="0"/>
              </a:rPr>
              <a:t>Оператор, осуществляющий сбор персональных данных с использованием информационно-телекоммуникационных сетей: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7755" y="1772816"/>
            <a:ext cx="3024336" cy="2304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Публикует в соответствующей информационно-телекоммуникационной сети документ, определяющий его политику в отношении обработки персональных данных </a:t>
            </a:r>
            <a:endParaRPr lang="ru-RU" sz="1600" dirty="0" smtClean="0"/>
          </a:p>
          <a:p>
            <a:pPr algn="ctr"/>
            <a:r>
              <a:rPr lang="ru-RU" sz="1600" dirty="0" smtClean="0"/>
              <a:t>(</a:t>
            </a:r>
            <a:r>
              <a:rPr lang="ru-RU" sz="1600" dirty="0"/>
              <a:t>ч. 2 ст. </a:t>
            </a:r>
            <a:r>
              <a:rPr lang="ru-RU" sz="1600" dirty="0" smtClean="0"/>
              <a:t>18.1 ФЗ «О персональных данных»)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52120" y="1844824"/>
            <a:ext cx="3024336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Обеспечивает обработку персональных данных граждан РФ с использованием баз данных, находящихся на территории РФ (ч. 5 ст. </a:t>
            </a:r>
            <a:r>
              <a:rPr lang="ru-RU" sz="1600" dirty="0" smtClean="0"/>
              <a:t>18</a:t>
            </a:r>
            <a:r>
              <a:rPr lang="ru-RU" sz="1600" dirty="0"/>
              <a:t>ФЗ «О персональных данных</a:t>
            </a:r>
            <a:r>
              <a:rPr lang="ru-RU" sz="1600" dirty="0" smtClean="0"/>
              <a:t>»)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3748844"/>
            <a:ext cx="3024336" cy="1088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Получает согласие от субъекта на обработку персональных данных (ч. 1 ст. </a:t>
            </a:r>
            <a:r>
              <a:rPr lang="ru-RU" sz="1600" dirty="0" smtClean="0"/>
              <a:t>6</a:t>
            </a:r>
            <a:r>
              <a:rPr lang="ru-RU" sz="1600" dirty="0"/>
              <a:t>ФЗ «О персональных данных</a:t>
            </a:r>
            <a:r>
              <a:rPr lang="ru-RU" sz="1600" dirty="0" smtClean="0"/>
              <a:t>»)</a:t>
            </a:r>
            <a:endParaRPr lang="ru-RU" sz="1600" dirty="0"/>
          </a:p>
        </p:txBody>
      </p:sp>
      <p:pic>
        <p:nvPicPr>
          <p:cNvPr id="11" name="Picture 4" descr="W:\ОПД\Для Деменковой\59fad7004b450c00013f3a67_form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74" y="4437111"/>
            <a:ext cx="2828563" cy="205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Скругленная соединительная линия 13"/>
          <p:cNvCxnSpPr/>
          <p:nvPr/>
        </p:nvCxnSpPr>
        <p:spPr>
          <a:xfrm rot="16200000" flipH="1">
            <a:off x="3887924" y="1952836"/>
            <a:ext cx="2016224" cy="136815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>
            <a:off x="4211960" y="1628800"/>
            <a:ext cx="1296144" cy="72008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10800000" flipV="1">
            <a:off x="3275856" y="1628800"/>
            <a:ext cx="936104" cy="432048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0660C3A-09E6-41DA-AFE5-7EB66A48C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24328" y="5229200"/>
            <a:ext cx="1042969" cy="1351521"/>
          </a:xfrm>
          <a:prstGeom prst="rect">
            <a:avLst/>
          </a:prstGeom>
        </p:spPr>
      </p:pic>
      <p:sp>
        <p:nvSpPr>
          <p:cNvPr id="22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15682" y="98278"/>
            <a:ext cx="7786534" cy="480154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21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4C7BCE-D3F9-4289-AF86-F29836537C6A}"/>
              </a:ext>
            </a:extLst>
          </p:cNvPr>
          <p:cNvSpPr txBox="1"/>
          <p:nvPr/>
        </p:nvSpPr>
        <p:spPr>
          <a:xfrm>
            <a:off x="68588" y="60887"/>
            <a:ext cx="787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1800"/>
              </a:spcAft>
              <a:buClr>
                <a:srgbClr val="683169"/>
              </a:buClr>
              <a:buSzPct val="120000"/>
            </a:pPr>
            <a:r>
              <a:rPr lang="ru-RU" sz="2000" b="1" dirty="0" smtClean="0">
                <a:latin typeface="Arial Narrow" panose="020B0606020202030204" pitchFamily="34" charset="0"/>
              </a:rPr>
              <a:t>ОБРАБОТКА ПЕРСОНАЛЬНЫХ ДАННЫХ ГРАЖДАН РФ С ИСПОЛЬЗОВАНИЕМ БАЗ ДАННЫХ, НАХОДЯЩИХСЯ НА ТЕРРИТОРИИ РФ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218673" y="64935"/>
            <a:ext cx="7570510" cy="703837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613096"/>
            <a:ext cx="2833495" cy="2125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313" y="1268760"/>
            <a:ext cx="8022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Narrow" panose="020B0606020202030204" pitchFamily="34" charset="0"/>
              </a:rPr>
              <a:t>Постановление </a:t>
            </a:r>
            <a:r>
              <a:rPr lang="ru-RU" i="1" dirty="0">
                <a:latin typeface="Arial Narrow" panose="020B0606020202030204" pitchFamily="34" charset="0"/>
              </a:rPr>
              <a:t>Правительства Российской Федерации от 29 октября </a:t>
            </a:r>
            <a:r>
              <a:rPr lang="ru-RU" i="1" dirty="0" smtClean="0">
                <a:latin typeface="Arial Narrow" panose="020B0606020202030204" pitchFamily="34" charset="0"/>
              </a:rPr>
              <a:t>2022 </a:t>
            </a:r>
            <a:r>
              <a:rPr lang="ru-RU" i="1" dirty="0">
                <a:latin typeface="Arial Narrow" panose="020B0606020202030204" pitchFamily="34" charset="0"/>
              </a:rPr>
              <a:t>г. </a:t>
            </a:r>
            <a:r>
              <a:rPr lang="ru-RU" i="1" dirty="0" smtClean="0">
                <a:latin typeface="Arial Narrow" panose="020B0606020202030204" pitchFamily="34" charset="0"/>
              </a:rPr>
              <a:t>№ 1934 </a:t>
            </a:r>
            <a:r>
              <a:rPr lang="ru-RU" i="1" dirty="0">
                <a:latin typeface="Arial Narrow" panose="020B0606020202030204" pitchFamily="34" charset="0"/>
              </a:rPr>
              <a:t>«О требованиях к адресам электронной почты, используемым государственными органами и органами местного самоуправления</a:t>
            </a:r>
            <a:r>
              <a:rPr lang="ru-RU" i="1" dirty="0" smtClean="0">
                <a:latin typeface="Arial Narrow" panose="020B0606020202030204" pitchFamily="34" charset="0"/>
              </a:rPr>
              <a:t>»*</a:t>
            </a:r>
            <a:endParaRPr lang="ru-RU" i="1" dirty="0">
              <a:latin typeface="Arial Narrow" panose="020B0606020202030204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76400" y="2605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9" y="2852936"/>
            <a:ext cx="801807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</a:rPr>
              <a:t>В соответствии с частью 1 статьи 10 Федерального закона "Об обеспечении доступа к информации о деятельности государственных органов и органов местного самоуправления" Правительство Российской Федерации п о с т а н о в л я е т :</a:t>
            </a:r>
          </a:p>
          <a:p>
            <a:pPr algn="just"/>
            <a:r>
              <a:rPr lang="ru-RU" dirty="0" smtClean="0">
                <a:latin typeface="Arial Narrow" panose="020B0606020202030204" pitchFamily="34" charset="0"/>
              </a:rPr>
              <a:t>1. Установить</a:t>
            </a:r>
            <a:r>
              <a:rPr lang="ru-RU" dirty="0">
                <a:latin typeface="Arial Narrow" panose="020B0606020202030204" pitchFamily="34" charset="0"/>
              </a:rPr>
              <a:t>, что адреса электронной почты, используемые государственными органами и органами местного самоуправления, должны создаваться с использованием доменных имен и сетевых адресов, находящихся в российской национальной доменной зоне.</a:t>
            </a:r>
          </a:p>
          <a:p>
            <a:pPr algn="just"/>
            <a:endParaRPr lang="ru-RU" dirty="0" smtClean="0">
              <a:latin typeface="Arial Narrow" panose="020B0606020202030204" pitchFamily="34" charset="0"/>
            </a:endParaRP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  <a:p>
            <a:pPr algn="just"/>
            <a:endParaRPr lang="ru-RU" sz="1600" i="1" dirty="0" smtClean="0">
              <a:latin typeface="Arial Narrow" panose="020B0606020202030204" pitchFamily="34" charset="0"/>
            </a:endParaRPr>
          </a:p>
          <a:p>
            <a:pPr algn="just"/>
            <a:endParaRPr lang="ru-RU" sz="1600" i="1" dirty="0">
              <a:latin typeface="Arial Narrow" panose="020B0606020202030204" pitchFamily="34" charset="0"/>
            </a:endParaRPr>
          </a:p>
        </p:txBody>
      </p:sp>
      <p:pic>
        <p:nvPicPr>
          <p:cNvPr id="11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7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4C7BCE-D3F9-4289-AF86-F29836537C6A}"/>
              </a:ext>
            </a:extLst>
          </p:cNvPr>
          <p:cNvSpPr txBox="1"/>
          <p:nvPr/>
        </p:nvSpPr>
        <p:spPr>
          <a:xfrm>
            <a:off x="68588" y="60887"/>
            <a:ext cx="787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1800"/>
              </a:spcAft>
              <a:buClr>
                <a:srgbClr val="683169"/>
              </a:buClr>
              <a:buSzPct val="120000"/>
            </a:pPr>
            <a:r>
              <a:rPr lang="ru-RU" sz="2000" b="1" dirty="0" smtClean="0">
                <a:latin typeface="Arial Narrow" panose="020B0606020202030204" pitchFamily="34" charset="0"/>
              </a:rPr>
              <a:t>ОБРАБОТКА ПЕРСОНАЛЬНЫХ ДАННЫХ ГРАЖДАН РФ С ИСПОЛЬЗОВАНИЕМ БАЗ ДАННЫХ, НАХОДЯЩИХСЯ НА ТЕРРИТОРИИ РФ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89278" y="64935"/>
            <a:ext cx="7849990" cy="703837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7" y="4221088"/>
            <a:ext cx="2422849" cy="1817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3" t="18350" r="23782" b="43562"/>
          <a:stretch/>
        </p:blipFill>
        <p:spPr>
          <a:xfrm>
            <a:off x="215887" y="788136"/>
            <a:ext cx="6191572" cy="2444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2240" y="1013345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Arial Narrow" panose="020B0606020202030204" pitchFamily="34" charset="0"/>
              </a:rPr>
              <a:t>https</a:t>
            </a:r>
            <a:r>
              <a:rPr lang="ru-RU" sz="2000" b="1" i="1" dirty="0" smtClean="0">
                <a:latin typeface="Arial Narrow" panose="020B0606020202030204" pitchFamily="34" charset="0"/>
              </a:rPr>
              <a:t>://2</a:t>
            </a:r>
            <a:r>
              <a:rPr lang="en-US" sz="2000" b="1" i="1" dirty="0" smtClean="0">
                <a:latin typeface="Arial Narrow" panose="020B0606020202030204" pitchFamily="34" charset="0"/>
              </a:rPr>
              <a:t>ip.ru</a:t>
            </a:r>
            <a:endParaRPr lang="ru-RU" sz="2000" b="1" i="1" dirty="0"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7" b="6680"/>
          <a:stretch/>
        </p:blipFill>
        <p:spPr>
          <a:xfrm>
            <a:off x="2492654" y="3508130"/>
            <a:ext cx="6483997" cy="3017213"/>
          </a:xfrm>
          <a:prstGeom prst="rect">
            <a:avLst/>
          </a:prstGeom>
        </p:spPr>
      </p:pic>
      <p:pic>
        <p:nvPicPr>
          <p:cNvPr id="10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2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4C7BCE-D3F9-4289-AF86-F29836537C6A}"/>
              </a:ext>
            </a:extLst>
          </p:cNvPr>
          <p:cNvSpPr txBox="1"/>
          <p:nvPr/>
        </p:nvSpPr>
        <p:spPr>
          <a:xfrm>
            <a:off x="68588" y="60887"/>
            <a:ext cx="787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1800"/>
              </a:spcAft>
              <a:buClr>
                <a:srgbClr val="683169"/>
              </a:buClr>
              <a:buSzPct val="120000"/>
            </a:pPr>
            <a:r>
              <a:rPr lang="ru-RU" sz="2000" b="1" dirty="0" smtClean="0">
                <a:latin typeface="Arial Narrow" panose="020B0606020202030204" pitchFamily="34" charset="0"/>
              </a:rPr>
              <a:t>ОБРАБОТКА ПЕРСОНАЛЬНЫХ ДАННЫХ ГРАЖДАН РФ С ИСПОЛЬЗОВАНИЕМ БАЗ ДАННЫХ, НАХОДЯЩИХСЯ НА ТЕРРИТОРИИ РФ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68588" y="64935"/>
            <a:ext cx="7870679" cy="703837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14" y="4797152"/>
            <a:ext cx="2422849" cy="1817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2240" y="1484784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Arial Narrow" panose="020B0606020202030204" pitchFamily="34" charset="0"/>
              </a:rPr>
              <a:t>https</a:t>
            </a:r>
            <a:r>
              <a:rPr lang="ru-RU" sz="2000" b="1" i="1" dirty="0" smtClean="0">
                <a:latin typeface="Arial Narrow" panose="020B0606020202030204" pitchFamily="34" charset="0"/>
              </a:rPr>
              <a:t>://2</a:t>
            </a:r>
            <a:r>
              <a:rPr lang="en-US" sz="2000" b="1" i="1" dirty="0" smtClean="0">
                <a:latin typeface="Arial Narrow" panose="020B0606020202030204" pitchFamily="34" charset="0"/>
              </a:rPr>
              <a:t>ip.ru</a:t>
            </a:r>
            <a:endParaRPr lang="ru-RU" sz="2000" b="1" i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3" y="1005576"/>
            <a:ext cx="6148916" cy="5156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94814" y="2276872"/>
            <a:ext cx="241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База данных Интернет-сайта находится </a:t>
            </a:r>
            <a:r>
              <a:rPr lang="ru-RU" i="1" dirty="0" smtClean="0">
                <a:latin typeface="Arial Narrow" panose="020B0606020202030204" pitchFamily="34" charset="0"/>
              </a:rPr>
              <a:t>на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i="1" dirty="0" smtClean="0">
                <a:latin typeface="Arial Narrow" panose="020B0606020202030204" pitchFamily="34" charset="0"/>
              </a:rPr>
              <a:t>территории Российской Федерации</a:t>
            </a:r>
            <a:endParaRPr lang="ru-RU" i="1" dirty="0">
              <a:latin typeface="Arial Narrow" panose="020B0606020202030204" pitchFamily="34" charset="0"/>
            </a:endParaRPr>
          </a:p>
        </p:txBody>
      </p:sp>
      <p:pic>
        <p:nvPicPr>
          <p:cNvPr id="10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92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9512" y="184468"/>
            <a:ext cx="68484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ОБРАБОТКА ПЕРСОНАЛЬНЫХ ДАННЫХ В СЕТИ ИНТЕРНЕТ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4C7BCE-D3F9-4289-AF86-F29836537C6A}"/>
              </a:ext>
            </a:extLst>
          </p:cNvPr>
          <p:cNvSpPr txBox="1"/>
          <p:nvPr/>
        </p:nvSpPr>
        <p:spPr>
          <a:xfrm>
            <a:off x="496535" y="613235"/>
            <a:ext cx="6637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1800"/>
              </a:spcAft>
              <a:buClr>
                <a:srgbClr val="683169"/>
              </a:buClr>
              <a:buSzPct val="120000"/>
            </a:pPr>
            <a:r>
              <a:rPr lang="ru-RU" sz="2000" dirty="0" smtClean="0">
                <a:latin typeface="Arial Narrow" panose="020B0606020202030204" pitchFamily="34" charset="0"/>
              </a:rPr>
              <a:t>Использование метрических программ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52" y="1704435"/>
            <a:ext cx="2008731" cy="1520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35" y="1236822"/>
            <a:ext cx="1674294" cy="16742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414" y="916959"/>
            <a:ext cx="6937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Метрические программы </a:t>
            </a:r>
            <a:r>
              <a:rPr lang="ru-RU" dirty="0" smtClean="0">
                <a:latin typeface="Arial Narrow" panose="020B0606020202030204" pitchFamily="34" charset="0"/>
              </a:rPr>
              <a:t>– это сервисы, предназначенные для оценки посещаемости веб-сайтов и анализа поведения пользователей. 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Метрические программы могут собирать следующие данные пользователей: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Возраст;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Пол;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Arial Narrow" panose="020B0606020202030204" pitchFamily="34" charset="0"/>
              </a:rPr>
              <a:t>Геолокация</a:t>
            </a:r>
            <a:r>
              <a:rPr lang="ru-RU" dirty="0" smtClean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и др.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96" y="3429000"/>
            <a:ext cx="87867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При использовании метрических программ на Интернет-сайтах, использующих сбор персональных данных, обязательно руководствоваться следующим: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На Интернет-сайте обязательно наличие согласия на обработку персональных данных с использованием метрических программ (</a:t>
            </a:r>
            <a:r>
              <a:rPr lang="ru-RU" dirty="0" err="1" smtClean="0">
                <a:latin typeface="Arial Narrow" panose="020B0606020202030204" pitchFamily="34" charset="0"/>
              </a:rPr>
              <a:t>Яндекс.Метрика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и др.);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На Интернет-сайте обязательно наличие документа, определяющего Политику обработки персональных данных со следующим содержанием: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</a:rPr>
              <a:t>цели использования метрических программ;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</a:rPr>
              <a:t>категории персональных данных, обрабатываемых с использованием метрических программ;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 Narrow" panose="020B0606020202030204" pitchFamily="34" charset="0"/>
              </a:rPr>
              <a:t>категории субъектов персональных данных, персональные данные которых обрабатывается с использованием метрических программ (посетители сайта).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179512" y="108038"/>
            <a:ext cx="7570510" cy="534560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139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4C7BCE-D3F9-4289-AF86-F29836537C6A}"/>
              </a:ext>
            </a:extLst>
          </p:cNvPr>
          <p:cNvSpPr txBox="1"/>
          <p:nvPr/>
        </p:nvSpPr>
        <p:spPr>
          <a:xfrm>
            <a:off x="251520" y="106668"/>
            <a:ext cx="6637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1800"/>
              </a:spcAft>
              <a:buClr>
                <a:srgbClr val="683169"/>
              </a:buClr>
              <a:buSzPct val="120000"/>
            </a:pPr>
            <a:r>
              <a:rPr lang="ru-RU" sz="2000" b="1" dirty="0" smtClean="0">
                <a:latin typeface="Arial Narrow" panose="020B0606020202030204" pitchFamily="34" charset="0"/>
              </a:rPr>
              <a:t>ИСПОЛЬЗОВАНИЕ МЕТРИЧЕСКИХ ПРОГРАММ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30154" y="64936"/>
            <a:ext cx="7570510" cy="534560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588" y="599496"/>
            <a:ext cx="4230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Использование </a:t>
            </a:r>
            <a:r>
              <a:rPr lang="ru-RU" sz="1600" dirty="0" err="1">
                <a:latin typeface="Arial Narrow" panose="020B0606020202030204" pitchFamily="34" charset="0"/>
              </a:rPr>
              <a:t>Яндекс.Метрики</a:t>
            </a:r>
            <a:r>
              <a:rPr lang="ru-RU" sz="1600" dirty="0">
                <a:latin typeface="Arial Narrow" panose="020B0606020202030204" pitchFamily="34" charset="0"/>
              </a:rPr>
              <a:t> на </a:t>
            </a:r>
            <a:r>
              <a:rPr lang="ru-RU" sz="1600" dirty="0" smtClean="0">
                <a:latin typeface="Arial Narrow" panose="020B0606020202030204" pitchFamily="34" charset="0"/>
              </a:rPr>
              <a:t>Интернет-сайте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8" y="938049"/>
            <a:ext cx="4639324" cy="292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53" y="3933056"/>
            <a:ext cx="5635968" cy="2848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137" y="1484784"/>
            <a:ext cx="2100000" cy="2100000"/>
          </a:xfrm>
          <a:prstGeom prst="rect">
            <a:avLst/>
          </a:prstGeom>
        </p:spPr>
      </p:pic>
      <p:sp>
        <p:nvSpPr>
          <p:cNvPr id="20" name="Стрелка углом вверх 19"/>
          <p:cNvSpPr/>
          <p:nvPr/>
        </p:nvSpPr>
        <p:spPr>
          <a:xfrm rot="5400000">
            <a:off x="1143512" y="4265200"/>
            <a:ext cx="1584176" cy="1207920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895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A39448D1-A038-4072-B9D3-49283FAC30CC}"/>
              </a:ext>
            </a:extLst>
          </p:cNvPr>
          <p:cNvSpPr/>
          <p:nvPr/>
        </p:nvSpPr>
        <p:spPr>
          <a:xfrm>
            <a:off x="60608" y="1556792"/>
            <a:ext cx="8948928" cy="4896544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51520" y="240509"/>
            <a:ext cx="734481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НОРМАТИВНЫЕ ПРАВОВЫЕ АКТЫ, РЕГУЛИРУЮЩИЕ ДЕЯТЕЛЬНОСТЬ В ОБЛАСТИ ПЕРСОНАЛЬНЫХ ДАННЫХ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4C7BCE-D3F9-4289-AF86-F29836537C6A}"/>
              </a:ext>
            </a:extLst>
          </p:cNvPr>
          <p:cNvSpPr txBox="1"/>
          <p:nvPr/>
        </p:nvSpPr>
        <p:spPr>
          <a:xfrm>
            <a:off x="395536" y="1581362"/>
            <a:ext cx="827907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0">
              <a:spcAft>
                <a:spcPts val="1800"/>
              </a:spcAft>
              <a:buClr>
                <a:srgbClr val="683169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</a:rPr>
              <a:t>Конституция Российской Федерации (ст. 23, 24);</a:t>
            </a:r>
          </a:p>
          <a:p>
            <a:pPr marL="285750" indent="-285750" defTabSz="0">
              <a:spcAft>
                <a:spcPts val="1800"/>
              </a:spcAft>
              <a:buClr>
                <a:srgbClr val="683169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</a:rPr>
              <a:t>Трудовой кодекс Российской Федерации от 30 декабря 2001 г. N 197-ФЗ (Глава 14 – «Защита персональных данных работника»);</a:t>
            </a:r>
          </a:p>
          <a:p>
            <a:pPr marL="285750" indent="-285750" defTabSz="0">
              <a:spcAft>
                <a:spcPts val="1800"/>
              </a:spcAft>
              <a:buClr>
                <a:srgbClr val="683169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</a:rPr>
              <a:t>Федеральный закон от 27 июля 2006 г. N 152-ФЗ "О персональных данных»;</a:t>
            </a:r>
          </a:p>
          <a:p>
            <a:pPr marL="285750" indent="-285750" defTabSz="0">
              <a:spcAft>
                <a:spcPts val="1800"/>
              </a:spcAft>
              <a:buClr>
                <a:srgbClr val="683169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</a:rPr>
              <a:t>Постановление Правительства Российской Федерации от 15 сентября 2008 № 687 «Об утверждении Положения об особенностях обработки персональных данных, осуществляемой без использования средств автоматизации»;</a:t>
            </a:r>
          </a:p>
          <a:p>
            <a:pPr marL="285750" indent="-285750" defTabSz="0">
              <a:spcAft>
                <a:spcPts val="1800"/>
              </a:spcAft>
              <a:buClr>
                <a:srgbClr val="683169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</a:rPr>
              <a:t>Постановление Правительства Российской Федерации от 1 ноября 2012 года № 1119 «Об утверждении требований к защите персональных данных при их обработке в информационных системах персональных данных»;</a:t>
            </a:r>
          </a:p>
          <a:p>
            <a:pPr marL="285750" indent="-285750" defTabSz="0">
              <a:spcAft>
                <a:spcPts val="1800"/>
              </a:spcAft>
              <a:buClr>
                <a:srgbClr val="683169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</a:rPr>
              <a:t>Постановление Правительства РФ от 21.03.2012 N 211 «Об утверждении перечня мер, направленных на обеспечение выполнения обязанностей, предусмотренных Федеральным законом «О персональных данных» и принятыми в соответствии с ним нормативными правовыми актами, операторами, являющимися государственными или муниципальными органами</a:t>
            </a:r>
            <a:r>
              <a:rPr lang="ru-RU" sz="1600" b="1" dirty="0" smtClean="0">
                <a:latin typeface="Arial Narrow" panose="020B0606020202030204" pitchFamily="34" charset="0"/>
              </a:rPr>
              <a:t>».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pic>
        <p:nvPicPr>
          <p:cNvPr id="7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73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4C7BCE-D3F9-4289-AF86-F29836537C6A}"/>
              </a:ext>
            </a:extLst>
          </p:cNvPr>
          <p:cNvSpPr txBox="1"/>
          <p:nvPr/>
        </p:nvSpPr>
        <p:spPr>
          <a:xfrm>
            <a:off x="251520" y="106668"/>
            <a:ext cx="6637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1800"/>
              </a:spcAft>
              <a:buClr>
                <a:srgbClr val="683169"/>
              </a:buClr>
              <a:buSzPct val="120000"/>
            </a:pPr>
            <a:r>
              <a:rPr lang="ru-RU" sz="2000" b="1" dirty="0" smtClean="0">
                <a:latin typeface="Arial Narrow" panose="020B0606020202030204" pitchFamily="34" charset="0"/>
              </a:rPr>
              <a:t>ИСПОЛЬЗОВАНИЕ МЕТРИЧЕСКИХ ПРОГРАММ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30154" y="64936"/>
            <a:ext cx="7570510" cy="534560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619" y="599496"/>
            <a:ext cx="4230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Использование </a:t>
            </a:r>
            <a:r>
              <a:rPr lang="ru-RU" sz="1600" dirty="0" err="1">
                <a:latin typeface="Arial Narrow" panose="020B0606020202030204" pitchFamily="34" charset="0"/>
              </a:rPr>
              <a:t>Яндекс.Метрики</a:t>
            </a:r>
            <a:r>
              <a:rPr lang="ru-RU" sz="1600" dirty="0">
                <a:latin typeface="Arial Narrow" panose="020B0606020202030204" pitchFamily="34" charset="0"/>
              </a:rPr>
              <a:t> на </a:t>
            </a:r>
            <a:r>
              <a:rPr lang="ru-RU" sz="1600" dirty="0" smtClean="0">
                <a:latin typeface="Arial Narrow" panose="020B0606020202030204" pitchFamily="34" charset="0"/>
              </a:rPr>
              <a:t>Интернет-сайте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1314444" cy="13144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9" y="1124744"/>
            <a:ext cx="4135522" cy="1867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углом 9"/>
          <p:cNvSpPr/>
          <p:nvPr/>
        </p:nvSpPr>
        <p:spPr>
          <a:xfrm rot="5400000">
            <a:off x="5292080" y="1302487"/>
            <a:ext cx="792088" cy="1512168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89766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Arial Narrow" panose="020B0606020202030204" pitchFamily="34" charset="0"/>
              </a:rPr>
              <a:t>Нажатием </a:t>
            </a:r>
            <a:r>
              <a:rPr lang="en-US" sz="1400" b="1" i="1" dirty="0" err="1" smtClean="0">
                <a:latin typeface="Arial Narrow" panose="020B0606020202030204" pitchFamily="34" charset="0"/>
              </a:rPr>
              <a:t>Ctrl+F</a:t>
            </a:r>
            <a:r>
              <a:rPr lang="ru-RU" sz="1400" b="1" i="1" dirty="0" smtClean="0">
                <a:latin typeface="Arial Narrow" panose="020B0606020202030204" pitchFamily="34" charset="0"/>
              </a:rPr>
              <a:t> </a:t>
            </a:r>
            <a:r>
              <a:rPr lang="ru-RU" sz="1400" i="1" dirty="0" smtClean="0">
                <a:latin typeface="Arial Narrow" panose="020B0606020202030204" pitchFamily="34" charset="0"/>
              </a:rPr>
              <a:t>вызываем строку поиска  на странице</a:t>
            </a:r>
            <a:endParaRPr lang="ru-RU" sz="1400" i="1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/>
          <a:stretch/>
        </p:blipFill>
        <p:spPr>
          <a:xfrm>
            <a:off x="2127902" y="2972248"/>
            <a:ext cx="6655991" cy="344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65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9512" y="125825"/>
            <a:ext cx="755860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ИЗМЕНЕНИЯ В ФЗ «О ПЕРСОНАЛЬНЫХ ДАННЫХ» </a:t>
            </a:r>
          </a:p>
          <a:p>
            <a:pPr algn="ctr" defTabSz="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 01 СЕНТЯБРЯ 2022 ГОДА</a:t>
            </a:r>
          </a:p>
          <a:p>
            <a:pPr algn="ctr" defTabSz="0"/>
            <a:endParaRPr lang="ru-RU" sz="1400" b="1" dirty="0">
              <a:solidFill>
                <a:srgbClr val="3C1E78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195487" y="75690"/>
            <a:ext cx="7688881" cy="689014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205587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С 1 сентября 2022 года вступили в силу изменения в Федеральный закон от 27 июля 2006 г. № 152-ФЗ «О персональных данных». Операторы должны уведомлять </a:t>
            </a:r>
            <a:r>
              <a:rPr lang="ru-RU" sz="2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Роскомнадзор</a:t>
            </a:r>
            <a:r>
              <a:rPr 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 о начале или осуществлении любой обработки персональных данных за исключением случаев, предусмотренных ч. 2 ст. 22 Федерального закона от 27 июля 2006 г. № 152-ФЗ «О персональных данных», когда данные обрабатываются в целях защиты безопасности государства и общественного порядка, транспортной безопасности, или если оператор обрабатывает данные исключительно без средств автоматизации.</a:t>
            </a:r>
          </a:p>
          <a:p>
            <a:endParaRPr lang="ru-RU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Формы </a:t>
            </a:r>
            <a:r>
              <a:rPr 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уведомлений утверждены приказом </a:t>
            </a:r>
            <a:r>
              <a:rPr lang="ru-RU" sz="2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Роскомнадзора</a:t>
            </a:r>
            <a:r>
              <a:rPr 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 от 28.10.2022 № 180 «Об утверждении форм уведомлений о намерении осуществлять обработку персональных данных, об изменении сведений, содержащихся в уведомлении о намерении осуществлять обработку персональных данных, о прекращении обработки персональных данных».</a:t>
            </a:r>
            <a:endParaRPr lang="ru-RU" sz="2000" b="0" i="0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435" y="5296269"/>
            <a:ext cx="1042506" cy="135342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2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365104"/>
            <a:ext cx="2434973" cy="210030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9512" y="125825"/>
            <a:ext cx="755860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ИЗМЕНЕНИЯ В ФЗ «О ПЕРСОНАЛЬНЫХ ДАННЫХ» </a:t>
            </a:r>
          </a:p>
          <a:p>
            <a:pPr algn="ctr" defTabSz="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 01 СЕНТЯБРЯ 2022 ГОДА</a:t>
            </a:r>
          </a:p>
          <a:p>
            <a:pPr algn="ctr" defTabSz="0"/>
            <a:endParaRPr lang="ru-RU" sz="1400" b="1" dirty="0">
              <a:solidFill>
                <a:srgbClr val="3C1E78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195487" y="75690"/>
            <a:ext cx="7688881" cy="689014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5487" y="1006957"/>
            <a:ext cx="79112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На Портале персональных данных </a:t>
            </a:r>
            <a:r>
              <a:rPr lang="ru-RU" sz="2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Роскомнадзора</a:t>
            </a:r>
            <a:r>
              <a:rPr 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 оператор может сформировать и отправить уведомление в территориальный орган </a:t>
            </a:r>
            <a:r>
              <a:rPr lang="ru-RU" sz="2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Роскомнадзора</a:t>
            </a:r>
            <a:r>
              <a:rPr 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 одним из следующих способов: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в бумажном виде;</a:t>
            </a:r>
          </a:p>
          <a:p>
            <a:pPr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в</a:t>
            </a:r>
            <a:r>
              <a:rPr 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 электронном виде с использованием усиленной квалифицированной электронной подписи;</a:t>
            </a:r>
          </a:p>
          <a:p>
            <a:pPr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электронном </a:t>
            </a:r>
            <a:r>
              <a:rPr 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виде с использованием средств аутентификации ЕСИА.</a:t>
            </a:r>
          </a:p>
          <a:p>
            <a:pPr algn="just"/>
            <a:endParaRPr lang="ru-RU" sz="20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Также </a:t>
            </a:r>
            <a:r>
              <a:rPr lang="ru-RU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оператор может направить уведомление о внесении изменений в ранее представленные сведения в Реестр операторов, осуществляющих обработку персональных данных.</a:t>
            </a:r>
          </a:p>
          <a:p>
            <a:pPr algn="just"/>
            <a:endParaRPr lang="ru-RU" sz="20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3736" y="467706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Дополнительно сообщаем, что федеральным законом </a:t>
            </a: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предельный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срок уведомления </a:t>
            </a:r>
            <a:r>
              <a:rPr lang="ru-RU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Роскомнадзора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 об обработке </a:t>
            </a: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персональных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данных, а также об изменениях сведений, </a:t>
            </a: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указанных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в данном уведомлении, не определен.</a:t>
            </a:r>
          </a:p>
        </p:txBody>
      </p:sp>
      <p:sp>
        <p:nvSpPr>
          <p:cNvPr id="9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359081" y="4433649"/>
            <a:ext cx="5993542" cy="2038224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8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9512" y="125825"/>
            <a:ext cx="755860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ИЗМЕНЕНИЯ В ФЗ «О ПЕРСОНАЛЬНЫХ ДАННЫХ» </a:t>
            </a:r>
          </a:p>
          <a:p>
            <a:pPr algn="ctr" defTabSz="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 01 СЕНТЯБРЯ 2022 ГОДА</a:t>
            </a:r>
          </a:p>
          <a:p>
            <a:pPr algn="ctr" defTabSz="0"/>
            <a:endParaRPr lang="ru-RU" sz="1400" b="1" dirty="0">
              <a:solidFill>
                <a:srgbClr val="3C1E78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Равнобедренный треугольник 30">
            <a:extLst>
              <a:ext uri="{FF2B5EF4-FFF2-40B4-BE49-F238E27FC236}">
                <a16:creationId xmlns:a16="http://schemas.microsoft.com/office/drawing/2014/main" xmlns="" id="{2BCDFA60-9F96-4F61-84D8-3DE7788EC451}"/>
              </a:ext>
            </a:extLst>
          </p:cNvPr>
          <p:cNvSpPr/>
          <p:nvPr/>
        </p:nvSpPr>
        <p:spPr>
          <a:xfrm rot="10800000">
            <a:off x="2494208" y="5151028"/>
            <a:ext cx="5010722" cy="663481"/>
          </a:xfrm>
          <a:prstGeom prst="triangle">
            <a:avLst/>
          </a:prstGeom>
          <a:solidFill>
            <a:srgbClr val="FA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95682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 Narrow" panose="020B0606020202030204" pitchFamily="34" charset="0"/>
              </a:rPr>
              <a:t>Изменение сроков</a:t>
            </a:r>
            <a:endParaRPr lang="ru-RU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195487" y="75690"/>
            <a:ext cx="7688881" cy="689014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FC14E327-3F40-51AB-41CD-DAEB3DC8247B}"/>
              </a:ext>
            </a:extLst>
          </p:cNvPr>
          <p:cNvGrpSpPr/>
          <p:nvPr/>
        </p:nvGrpSpPr>
        <p:grpSpPr>
          <a:xfrm>
            <a:off x="2627784" y="1452846"/>
            <a:ext cx="3605976" cy="907505"/>
            <a:chOff x="4293012" y="4509989"/>
            <a:chExt cx="3605976" cy="907505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A5DA58D3-A43C-447D-B214-22E234008395}"/>
                </a:ext>
              </a:extLst>
            </p:cNvPr>
            <p:cNvSpPr/>
            <p:nvPr/>
          </p:nvSpPr>
          <p:spPr>
            <a:xfrm>
              <a:off x="4293012" y="5144042"/>
              <a:ext cx="1483360" cy="2734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dirty="0">
                  <a:solidFill>
                    <a:schemeClr val="tx2">
                      <a:lumMod val="75000"/>
                    </a:schemeClr>
                  </a:solidFill>
                </a:rPr>
                <a:t>ДНЕЙ</a:t>
              </a:r>
              <a:endParaRPr lang="ru-RU" dirty="0">
                <a:solidFill>
                  <a:schemeClr val="tx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6FD0584E-1CE7-CF2C-51EB-A437C27ABE90}"/>
                </a:ext>
              </a:extLst>
            </p:cNvPr>
            <p:cNvSpPr/>
            <p:nvPr/>
          </p:nvSpPr>
          <p:spPr>
            <a:xfrm>
              <a:off x="6415628" y="5144042"/>
              <a:ext cx="1483360" cy="2734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ru-RU" dirty="0">
                  <a:solidFill>
                    <a:schemeClr val="accent1"/>
                  </a:solidFill>
                </a:rPr>
                <a:t>РАБОЧИХ ДНЕЙ</a:t>
              </a:r>
              <a:endParaRPr lang="ru-RU" dirty="0">
                <a:solidFill>
                  <a:schemeClr val="accent1"/>
                </a:solidFill>
                <a:latin typeface="+mj-lt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F9B16C79-DE0B-9A03-E738-E71354610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57457" y="4509989"/>
              <a:ext cx="554469" cy="55446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E775937C-9C2E-6421-A42F-A1CAD1CB7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80076" y="4509989"/>
              <a:ext cx="554469" cy="55446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C40CE2C4-6AB6-BAAE-F098-024A936AD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816149" y="4509989"/>
              <a:ext cx="554469" cy="554469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51521" y="2636912"/>
            <a:ext cx="87765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Arial Narrow" panose="020B0606020202030204" pitchFamily="34" charset="0"/>
              </a:rPr>
              <a:t>ПРЕДОСТАВЛЕНИЕ ОПЕРАТОРОМ ПРАВОВЫХ ОСНОВАНИЙ, ЦЕЛИ ОБРАБОТКИ ДАННЫХ, СОСТАВ ОБРАБАТЫВАЕМЫХ ДАННЫХ, А ТАКЖЕ СВЕДЕНИЯ О ТОМ, КАКИЕ МЕРЫ ОПЕРАТОР ПРИНИМАЕТ ДЛЯ ИСПОЛНЕНИЯ ТРЕБОВАНИЙ 152-ФЗ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Arial Narrow" panose="020B0606020202030204" pitchFamily="34" charset="0"/>
              </a:rPr>
              <a:t>МОТИВИРОВАННЫЙ ОТКАЗ В ПРЕДОСТАВЛЕНИИ ГРАЖДАНИНУ СВЕДЕНИЙ ОБ ОБРАБОТКЕ ДАННЫХ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Arial Narrow" panose="020B0606020202030204" pitchFamily="34" charset="0"/>
              </a:rPr>
              <a:t>ОБРАЩЕНИЕ ГРАЖДАНИНА С ТРЕБОВАНИЕМ О ПРЕКРАЩЕНИИ ОБРАБОТКИ ПЕРСОНАЛЬНЫХ ДАННЫХ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Narrow" panose="020B0606020202030204" pitchFamily="34" charset="0"/>
              </a:rPr>
              <a:t>ПРЕДОСТАВЛЕНИЕ ОПЕРАТОРОМ НЕОБХОДИМОЙ ИНФОРМАЦИИ ПО ЗАПРОСУ УПОЛНОМОЧЕННОГО ОРГАНА ПО ЗАЩИТЕ ПРАВ СУБЪЕКТОВ ПЕРСОНАЛЛНЫХ ДАННЫХ</a:t>
            </a:r>
            <a:endParaRPr lang="ru-RU" sz="1600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15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60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9512" y="125825"/>
            <a:ext cx="755860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ИЗМЕНЕНИЯ В ФЗ «О ПЕРСОНАЛЬНЫХ ДАННЫХ» </a:t>
            </a:r>
          </a:p>
          <a:p>
            <a:pPr algn="ctr" defTabSz="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 01 СЕНТЯБРЯ 2022 ГОДА</a:t>
            </a:r>
          </a:p>
          <a:p>
            <a:pPr algn="ctr" defTabSz="0"/>
            <a:endParaRPr lang="ru-RU" sz="1400" b="1" dirty="0">
              <a:solidFill>
                <a:srgbClr val="3C1E78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Равнобедренный треугольник 30">
            <a:extLst>
              <a:ext uri="{FF2B5EF4-FFF2-40B4-BE49-F238E27FC236}">
                <a16:creationId xmlns:a16="http://schemas.microsoft.com/office/drawing/2014/main" xmlns="" id="{2BCDFA60-9F96-4F61-84D8-3DE7788EC451}"/>
              </a:ext>
            </a:extLst>
          </p:cNvPr>
          <p:cNvSpPr/>
          <p:nvPr/>
        </p:nvSpPr>
        <p:spPr>
          <a:xfrm rot="10800000">
            <a:off x="2494208" y="5151028"/>
            <a:ext cx="5010722" cy="663481"/>
          </a:xfrm>
          <a:prstGeom prst="triangle">
            <a:avLst/>
          </a:prstGeom>
          <a:solidFill>
            <a:srgbClr val="FA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764704"/>
            <a:ext cx="8791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 Narrow" panose="020B0606020202030204" pitchFamily="34" charset="0"/>
              </a:rPr>
              <a:t>Уведомление </a:t>
            </a:r>
            <a:r>
              <a:rPr lang="ru-RU" sz="2800" dirty="0" err="1">
                <a:latin typeface="Arial Narrow" panose="020B0606020202030204" pitchFamily="34" charset="0"/>
              </a:rPr>
              <a:t>Р</a:t>
            </a:r>
            <a:r>
              <a:rPr lang="ru-RU" sz="2800" dirty="0" err="1" smtClean="0">
                <a:latin typeface="Arial Narrow" panose="020B0606020202030204" pitchFamily="34" charset="0"/>
              </a:rPr>
              <a:t>оскомнадзора</a:t>
            </a:r>
            <a:r>
              <a:rPr lang="ru-RU" sz="2800" dirty="0" smtClean="0">
                <a:latin typeface="Arial Narrow" panose="020B0606020202030204" pitchFamily="34" charset="0"/>
              </a:rPr>
              <a:t> об инцидентах (утечках)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85935" y="75690"/>
            <a:ext cx="7786534" cy="689014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5487" y="1412776"/>
            <a:ext cx="8703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 Narrow" panose="020B0606020202030204" pitchFamily="34" charset="0"/>
              </a:rPr>
              <a:t>ч.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3.1 ст. 21 </a:t>
            </a:r>
            <a:r>
              <a:rPr lang="ru-RU" dirty="0">
                <a:latin typeface="Arial Narrow" panose="020B0606020202030204" pitchFamily="34" charset="0"/>
              </a:rPr>
              <a:t>152-ФЗ «В случае установления факта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неправомерной или случайной передачи (предоставления, распространения, доступа) персональных данных</a:t>
            </a:r>
            <a:r>
              <a:rPr lang="ru-RU" dirty="0">
                <a:latin typeface="Arial Narrow" panose="020B0606020202030204" pitchFamily="34" charset="0"/>
              </a:rPr>
              <a:t>, повлекшей нарушение прав субъектов персональных данных, оператор обязан с момента выявления такого инцидента оператором, уполномоченным органом по защите прав субъектов персональных данных или иным заинтересованным лицом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уведомить уполномоченный орган по защите прав субъектов персональных данных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5" t="41238" r="3857" b="18296"/>
          <a:stretch/>
        </p:blipFill>
        <p:spPr>
          <a:xfrm>
            <a:off x="89438" y="3167102"/>
            <a:ext cx="9054562" cy="3142218"/>
          </a:xfrm>
          <a:prstGeom prst="rect">
            <a:avLst/>
          </a:prstGeom>
        </p:spPr>
      </p:pic>
      <p:pic>
        <p:nvPicPr>
          <p:cNvPr id="10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1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4C7BCE-D3F9-4289-AF86-F29836537C6A}"/>
              </a:ext>
            </a:extLst>
          </p:cNvPr>
          <p:cNvSpPr txBox="1"/>
          <p:nvPr/>
        </p:nvSpPr>
        <p:spPr>
          <a:xfrm>
            <a:off x="216332" y="28218"/>
            <a:ext cx="7687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ИЗМЕНЕНИЯ В ФЗ «О ПЕРСОНАЛЬНЫХ ДАННЫХ» </a:t>
            </a:r>
          </a:p>
          <a:p>
            <a:pPr algn="ctr" defTabSz="0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 01 СЕНТЯБРЯ 2022 ГОДА</a:t>
            </a:r>
          </a:p>
        </p:txBody>
      </p:sp>
      <p:sp>
        <p:nvSpPr>
          <p:cNvPr id="15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68588" y="53038"/>
            <a:ext cx="7570510" cy="639658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30" y="4831395"/>
            <a:ext cx="1422773" cy="15086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3" y="1212295"/>
            <a:ext cx="7942394" cy="5232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6001" y="692696"/>
            <a:ext cx="1655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 Narrow" panose="020B0606020202030204" pitchFamily="34" charset="0"/>
              </a:rPr>
              <a:t>https</a:t>
            </a:r>
            <a:r>
              <a:rPr lang="ru-RU" sz="1600" dirty="0" smtClean="0">
                <a:latin typeface="Arial Narrow" panose="020B0606020202030204" pitchFamily="34" charset="0"/>
              </a:rPr>
              <a:t>:</a:t>
            </a:r>
            <a:r>
              <a:rPr lang="en-US" sz="1600" dirty="0" smtClean="0">
                <a:latin typeface="Arial Narrow" panose="020B0606020202030204" pitchFamily="34" charset="0"/>
              </a:rPr>
              <a:t>//pd.rkn.gov.ru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9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734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9512" y="125825"/>
            <a:ext cx="755860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ИЗМЕНЕНИЯ В ФЗ «О ПЕРСОНАЛЬНЫХ ДАННЫХ» </a:t>
            </a:r>
          </a:p>
          <a:p>
            <a:pPr algn="ctr" defTabSz="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 01 СЕНТЯБРЯ 2022 ГОДА</a:t>
            </a:r>
          </a:p>
          <a:p>
            <a:pPr algn="ctr" defTabSz="0"/>
            <a:endParaRPr lang="ru-RU" sz="1400" b="1" dirty="0">
              <a:solidFill>
                <a:srgbClr val="3C1E78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Равнобедренный треугольник 30">
            <a:extLst>
              <a:ext uri="{FF2B5EF4-FFF2-40B4-BE49-F238E27FC236}">
                <a16:creationId xmlns:a16="http://schemas.microsoft.com/office/drawing/2014/main" xmlns="" id="{2BCDFA60-9F96-4F61-84D8-3DE7788EC451}"/>
              </a:ext>
            </a:extLst>
          </p:cNvPr>
          <p:cNvSpPr/>
          <p:nvPr/>
        </p:nvSpPr>
        <p:spPr>
          <a:xfrm rot="10800000">
            <a:off x="2494208" y="5151028"/>
            <a:ext cx="5010722" cy="663481"/>
          </a:xfrm>
          <a:prstGeom prst="triangle">
            <a:avLst/>
          </a:prstGeom>
          <a:solidFill>
            <a:srgbClr val="FA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9098" y="93919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 Narrow" panose="020B0606020202030204" pitchFamily="34" charset="0"/>
              </a:rPr>
              <a:t>Трансграничная передача данных</a:t>
            </a:r>
          </a:p>
        </p:txBody>
      </p:sp>
      <p:sp>
        <p:nvSpPr>
          <p:cNvPr id="8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241850" y="109566"/>
            <a:ext cx="7496263" cy="727146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9098" y="1462416"/>
            <a:ext cx="8887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 Narrow" panose="020B0606020202030204" pitchFamily="34" charset="0"/>
              </a:rPr>
              <a:t>ч. 5 ст. 6 </a:t>
            </a:r>
            <a:r>
              <a:rPr lang="ru-RU" dirty="0">
                <a:latin typeface="Arial Narrow" panose="020B0606020202030204" pitchFamily="34" charset="0"/>
              </a:rPr>
              <a:t>266-ФЗ «Операторы, которые осуществляли трансграничную передачу персональных данных до дня вступления в силу настоящего Федерального закона и продолжают осуществлять такую передачу после дня вступления в силу настоящего Федерального закона, обязаны не позднее 1 марта 2023 года направить в уполномоченный орган по защите прав субъектов персональных данных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уведомления об осуществлении трансграничной передачи персональных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данных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5" y="3418371"/>
            <a:ext cx="8994902" cy="2952328"/>
          </a:xfrm>
          <a:prstGeom prst="rect">
            <a:avLst/>
          </a:prstGeom>
        </p:spPr>
      </p:pic>
      <p:pic>
        <p:nvPicPr>
          <p:cNvPr id="10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60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9512" y="125825"/>
            <a:ext cx="755860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ИЗМЕНЕНИЯ В ФЗ «О ПЕРСОНАЛЬНЫХ ДАННЫХ» </a:t>
            </a:r>
          </a:p>
          <a:p>
            <a:pPr algn="ctr" defTabSz="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 01 СЕНТЯБРЯ 2022 ГОДА</a:t>
            </a:r>
          </a:p>
          <a:p>
            <a:pPr algn="ctr" defTabSz="0"/>
            <a:endParaRPr lang="ru-RU" sz="1400" b="1" dirty="0">
              <a:solidFill>
                <a:srgbClr val="3C1E78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25" y="1013196"/>
            <a:ext cx="598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 Narrow" panose="020B0606020202030204" pitchFamily="34" charset="0"/>
              </a:rPr>
              <a:t>Запрет понуждения к сдаче биометрии</a:t>
            </a:r>
          </a:p>
        </p:txBody>
      </p:sp>
      <p:sp>
        <p:nvSpPr>
          <p:cNvPr id="7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179512" y="75732"/>
            <a:ext cx="7786534" cy="760980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3857" y="1536416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 Narrow" panose="020B0606020202030204" pitchFamily="34" charset="0"/>
              </a:rPr>
              <a:t>ч. 3 ст. 11 </a:t>
            </a:r>
            <a:r>
              <a:rPr lang="ru-RU" dirty="0">
                <a:latin typeface="Arial Narrow" panose="020B0606020202030204" pitchFamily="34" charset="0"/>
              </a:rPr>
              <a:t>152-ФЗ «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3. Предоставление биометрических персональных данных не может быть обязательным, за исключением случаев, предусмотренных частью 2 настоящей статьи. Оператор не вправе отказывать в обслуживании в случае отказа субъекта персональных данных предоставить биометрические персональные данные и (или) дать согласие на обработку персональных данных, если в соответствии с федеральным законом получение оператором согласия на обработку персональных данных не является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обязательным»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" y="3520663"/>
            <a:ext cx="8872209" cy="2068577"/>
          </a:xfrm>
          <a:prstGeom prst="rect">
            <a:avLst/>
          </a:prstGeom>
        </p:spPr>
      </p:pic>
      <p:pic>
        <p:nvPicPr>
          <p:cNvPr id="9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71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9512" y="125825"/>
            <a:ext cx="755860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ИЗМЕНЕНИЯ В ФЗ «О ПЕРСОНАЛЬНЫХ ДАННЫХ» </a:t>
            </a:r>
          </a:p>
          <a:p>
            <a:pPr algn="ctr" defTabSz="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 01 СЕНТЯБРЯ 2022 ГОДА</a:t>
            </a:r>
          </a:p>
          <a:p>
            <a:pPr algn="ctr" defTabSz="0"/>
            <a:endParaRPr lang="ru-RU" sz="1400" b="1" dirty="0">
              <a:solidFill>
                <a:srgbClr val="3C1E78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07469"/>
            <a:ext cx="7497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 Narrow" panose="020B0606020202030204" pitchFamily="34" charset="0"/>
              </a:rPr>
              <a:t>Согласие на обработку персональных данных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4D4C17-6DCD-452C-94EB-8AEE72872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82" y="4044866"/>
            <a:ext cx="2312282" cy="2302400"/>
          </a:xfrm>
          <a:prstGeom prst="rect">
            <a:avLst/>
          </a:prstGeom>
        </p:spPr>
      </p:pic>
      <p:sp>
        <p:nvSpPr>
          <p:cNvPr id="8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206550" y="32092"/>
            <a:ext cx="7531563" cy="804619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1630689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Согласие </a:t>
            </a:r>
            <a:r>
              <a:rPr lang="ru-RU" sz="2000" dirty="0">
                <a:latin typeface="Arial Narrow" panose="020B0606020202030204" pitchFamily="34" charset="0"/>
              </a:rPr>
              <a:t>на обработку персональных данных должно быть конкретным,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предметным,</a:t>
            </a:r>
            <a:r>
              <a:rPr lang="ru-RU" sz="2000" dirty="0">
                <a:latin typeface="Arial Narrow" panose="020B0606020202030204" pitchFamily="34" charset="0"/>
              </a:rPr>
              <a:t> информированным, сознательным 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однозначным.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sz="2000" dirty="0" smtClean="0"/>
          </a:p>
          <a:p>
            <a:r>
              <a:rPr lang="ru-RU" sz="2000" dirty="0" smtClean="0"/>
              <a:t>Согласно п</a:t>
            </a:r>
            <a:r>
              <a:rPr lang="ru-RU" sz="2000" dirty="0"/>
              <a:t>. 8 ч. 4 ст. 9 Федерального закона от 27.07.2006 </a:t>
            </a:r>
            <a:r>
              <a:rPr lang="ru-RU" sz="2000" dirty="0" smtClean="0"/>
              <a:t>№ </a:t>
            </a:r>
            <a:r>
              <a:rPr lang="ru-RU" sz="2000" dirty="0"/>
              <a:t>152-ФЗ "О персональных данных" согласие в письменной форме субъекта персональных данных на обработку его персональных данных должно включать в себя, в частности, срок, в течение которого действует согласие субъекта персональных данных, а также способ его отзыва, если иное не установлено федеральным законом.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3798" t="26578" r="19752" b="39953"/>
          <a:stretch/>
        </p:blipFill>
        <p:spPr>
          <a:xfrm>
            <a:off x="225238" y="4625508"/>
            <a:ext cx="5261358" cy="175378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89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2791"/>
            <a:ext cx="7497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Arial Narrow" panose="020B0606020202030204" pitchFamily="34" charset="0"/>
              </a:rPr>
              <a:t>Согласие на обработку персональных данных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016" y="1186791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Обработка персональных данных работника, государственного служащего не требует получения соответствующего согласия указанных лиц, при условии, что объем обрабатываемых работодателем персональных данных не превышает установленные перечни, а также соответствует целям обработки, предусмотренным трудовым законодательством, законодательством Российской Федерации о государственной гражданской службе.</a:t>
            </a:r>
          </a:p>
          <a:p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endParaRPr lang="ru-RU" sz="2000" dirty="0" smtClean="0">
              <a:latin typeface="Arial Narrow" panose="020B060602020203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</a:rPr>
              <a:t>Работник </a:t>
            </a:r>
            <a:r>
              <a:rPr lang="ru-RU" sz="2000" dirty="0">
                <a:latin typeface="Arial Narrow" panose="020B0606020202030204" pitchFamily="34" charset="0"/>
              </a:rPr>
              <a:t>в любое время вправе отозвать согласие на обработку персональных данных (ч. 2 ст. 9 Закона о персональных данных). В подобной ситуации продолжение обработки персональных данных работника без его согласия возможно при наличии оснований, перечисленных в п. п. 2 - 11 ч. 1 ст. 6, ч. 2 ст. 10, ч. 2 ст. 11 Закона о персональных данных.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  <p:sp>
        <p:nvSpPr>
          <p:cNvPr id="11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263403" y="170967"/>
            <a:ext cx="7531563" cy="804619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9" t="20995" r="32039" b="69728"/>
          <a:stretch/>
        </p:blipFill>
        <p:spPr bwMode="auto">
          <a:xfrm>
            <a:off x="5220072" y="3356723"/>
            <a:ext cx="3477012" cy="58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361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2C7C3060-7C5C-4380-8AAD-037AE31CDF70}"/>
              </a:ext>
            </a:extLst>
          </p:cNvPr>
          <p:cNvSpPr/>
          <p:nvPr/>
        </p:nvSpPr>
        <p:spPr>
          <a:xfrm>
            <a:off x="33462" y="2120134"/>
            <a:ext cx="8948928" cy="3240360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466796" y="199083"/>
            <a:ext cx="56259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ОБРАБОТКА ПЕРСОНАЛЬНЫХ ДАННЫХ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4C7BCE-D3F9-4289-AF86-F29836537C6A}"/>
              </a:ext>
            </a:extLst>
          </p:cNvPr>
          <p:cNvSpPr txBox="1"/>
          <p:nvPr/>
        </p:nvSpPr>
        <p:spPr>
          <a:xfrm>
            <a:off x="1046528" y="2204864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0">
              <a:spcAft>
                <a:spcPts val="1800"/>
              </a:spcAft>
              <a:buClr>
                <a:srgbClr val="683169"/>
              </a:buClr>
              <a:buSzPct val="120000"/>
            </a:pPr>
            <a:r>
              <a:rPr lang="ru-RU" sz="1400" b="1" dirty="0">
                <a:latin typeface="Arial Narrow" panose="020B0606020202030204" pitchFamily="34" charset="0"/>
              </a:rPr>
              <a:t>ОБРАБОТКА ПЕРСОНАЛЬНЫХ ДАННЫХ - любое действие (операция) или совокупность действий (операций), совершаемых с использованием средств автоматизации или без использования таких средств с персональными данными, включая сбор, запись, систематизацию, накопление, хранение, уточнение (обновление, изменение), извлечение, использование, передачу (распространение, предоставление, доступ), обезличивание, блокирование, удаление, уничтожение персональных </a:t>
            </a:r>
            <a:r>
              <a:rPr lang="ru-RU" sz="1400" b="1" dirty="0" smtClean="0">
                <a:latin typeface="Arial Narrow" panose="020B0606020202030204" pitchFamily="34" charset="0"/>
              </a:rPr>
              <a:t>данных.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7FB8E28-024E-4368-90D5-7DE5B065920F}"/>
              </a:ext>
            </a:extLst>
          </p:cNvPr>
          <p:cNvSpPr txBox="1"/>
          <p:nvPr/>
        </p:nvSpPr>
        <p:spPr>
          <a:xfrm>
            <a:off x="184836" y="610250"/>
            <a:ext cx="7734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0">
              <a:spcAft>
                <a:spcPts val="1800"/>
              </a:spcAft>
              <a:buClr>
                <a:srgbClr val="683169"/>
              </a:buClr>
              <a:buSzPct val="120000"/>
            </a:pPr>
            <a:r>
              <a:rPr lang="ru-RU" sz="1400" b="1" dirty="0">
                <a:latin typeface="Arial Narrow" panose="020B0606020202030204" pitchFamily="34" charset="0"/>
              </a:rPr>
              <a:t>ОПЕРАТОР</a:t>
            </a:r>
            <a:r>
              <a:rPr lang="ru-RU" sz="1400" dirty="0">
                <a:latin typeface="Arial Narrow" panose="020B0606020202030204" pitchFamily="34" charset="0"/>
              </a:rPr>
              <a:t> - государственный орган, муниципальный орган, юридическое или физическое лицо, самостоятельно или совместно с другими лицами организующие и (или) осуществляющие обработку персональных данных, а также определяющие цели обработки персональных данных, состав персональных данных, подлежащих обработке, действия (операции), совершаемые с персональными </a:t>
            </a:r>
            <a:r>
              <a:rPr lang="ru-RU" sz="1400" dirty="0" smtClean="0">
                <a:latin typeface="Arial Narrow" panose="020B0606020202030204" pitchFamily="34" charset="0"/>
              </a:rPr>
              <a:t>данными.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936642" y="3789040"/>
            <a:ext cx="484632" cy="576064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69203" y="4509120"/>
            <a:ext cx="22195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Неавтоматизированная</a:t>
            </a:r>
            <a:r>
              <a:rPr lang="ru-RU" sz="1400" dirty="0">
                <a:latin typeface="Arial Narrow" panose="020B0606020202030204" pitchFamily="34" charset="0"/>
              </a:rPr>
              <a:t> обработка персональных данных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6372200" y="3789040"/>
            <a:ext cx="484632" cy="576064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45667" y="4509120"/>
            <a:ext cx="35376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Автоматизированная</a:t>
            </a:r>
            <a:r>
              <a:rPr lang="ru-RU" sz="1400" dirty="0">
                <a:latin typeface="Arial Narrow" panose="020B0606020202030204" pitchFamily="34" charset="0"/>
              </a:rPr>
              <a:t> обработка персональных данных - обработка персональных данных с помощью средств вычислительной </a:t>
            </a:r>
            <a:r>
              <a:rPr lang="ru-RU" sz="1400" dirty="0" smtClean="0">
                <a:latin typeface="Arial Narrow" panose="020B0606020202030204" pitchFamily="34" charset="0"/>
              </a:rPr>
              <a:t>техники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195049" y="130097"/>
            <a:ext cx="7786534" cy="534560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6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8" grpId="0"/>
      <p:bldP spid="5" grpId="0"/>
      <p:bldP spid="20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9512" y="125825"/>
            <a:ext cx="755860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КОДЕКС ДОБРОСОВЕСТНЫХ ПРАКТИК </a:t>
            </a:r>
          </a:p>
          <a:p>
            <a:pPr algn="ctr" defTabSz="0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(КОДЕКС ЭТИЧЕСКОЙ ДЕЯТЕЛЬНОСТИ (РАБОТЫ) В СЕТИ ИНТЕРНЕТ)</a:t>
            </a:r>
          </a:p>
          <a:p>
            <a:pPr algn="ctr" defTabSz="0"/>
            <a:endParaRPr lang="ru-RU" sz="1400" b="1" dirty="0">
              <a:solidFill>
                <a:srgbClr val="3C1E78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96752"/>
            <a:ext cx="889883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Arial Narrow" panose="020B0606020202030204" pitchFamily="34" charset="0"/>
              </a:rPr>
              <a:t>Кодекс добросовестных практик (Кодекс этической деятельности (работы) в сети Интернет), разработанный </a:t>
            </a:r>
            <a:r>
              <a:rPr lang="ru-RU" sz="2000" dirty="0" err="1">
                <a:latin typeface="Arial Narrow" panose="020B0606020202030204" pitchFamily="34" charset="0"/>
              </a:rPr>
              <a:t>Роскомнадзором</a:t>
            </a:r>
            <a:r>
              <a:rPr lang="ru-RU" sz="2000" dirty="0">
                <a:latin typeface="Arial Narrow" panose="020B0606020202030204" pitchFamily="34" charset="0"/>
              </a:rPr>
              <a:t>, впервые был подписан в Москве в ноябре 2016 г. в рамках проекта «Цифровой дом» на VII Международной конференции по защите прав субъектов персональных данных. 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Arial Narrow" panose="020B0606020202030204" pitchFamily="34" charset="0"/>
              </a:rPr>
              <a:t>На сегодняшний день Кодекс подписали около </a:t>
            </a:r>
            <a:r>
              <a:rPr lang="en-US" sz="2000" dirty="0" smtClean="0">
                <a:latin typeface="Arial Narrow" panose="020B0606020202030204" pitchFamily="34" charset="0"/>
              </a:rPr>
              <a:t>13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тысяч организаций по всей России. В их числе – региональные и муниципальные органы власти, автономные некоммерческие и коммерческие организаций, высшие и средние специальные учебные заведения и т.д.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Arial Narrow" panose="020B0606020202030204" pitchFamily="34" charset="0"/>
              </a:rPr>
              <a:t>На территории Иркутской  области </a:t>
            </a:r>
            <a:r>
              <a:rPr lang="ru-RU" sz="2000" dirty="0" smtClean="0">
                <a:latin typeface="Arial Narrow" panose="020B0606020202030204" pitchFamily="34" charset="0"/>
              </a:rPr>
              <a:t>на </a:t>
            </a:r>
            <a:r>
              <a:rPr lang="ru-RU" sz="2000" dirty="0">
                <a:latin typeface="Arial Narrow" panose="020B0606020202030204" pitchFamily="34" charset="0"/>
              </a:rPr>
              <a:t>сегодняшний день </a:t>
            </a:r>
            <a:r>
              <a:rPr lang="en-US" sz="2000" dirty="0" smtClean="0">
                <a:latin typeface="Arial Narrow" panose="020B0606020202030204" pitchFamily="34" charset="0"/>
              </a:rPr>
              <a:t>215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подписантов. В их числе: </a:t>
            </a:r>
            <a:r>
              <a:rPr lang="ru-RU" sz="2000" dirty="0" smtClean="0">
                <a:latin typeface="Arial Narrow" panose="020B0606020202030204" pitchFamily="34" charset="0"/>
              </a:rPr>
              <a:t>Министерств</a:t>
            </a:r>
            <a:r>
              <a:rPr lang="ru-RU" sz="2000" dirty="0">
                <a:latin typeface="Arial Narrow" panose="020B0606020202030204" pitchFamily="34" charset="0"/>
              </a:rPr>
              <a:t>а</a:t>
            </a:r>
            <a:r>
              <a:rPr lang="ru-RU" sz="2000" dirty="0" smtClean="0">
                <a:latin typeface="Arial Narrow" panose="020B0606020202030204" pitchFamily="34" charset="0"/>
              </a:rPr>
              <a:t> Иркутской </a:t>
            </a:r>
            <a:r>
              <a:rPr lang="ru-RU" sz="2000" dirty="0">
                <a:latin typeface="Arial Narrow" panose="020B0606020202030204" pitchFamily="34" charset="0"/>
              </a:rPr>
              <a:t>области</a:t>
            </a:r>
            <a:r>
              <a:rPr lang="ru-RU" sz="2000" dirty="0" smtClean="0">
                <a:latin typeface="Arial Narrow" panose="020B0606020202030204" pitchFamily="34" charset="0"/>
              </a:rPr>
              <a:t>, </a:t>
            </a:r>
            <a:r>
              <a:rPr lang="ru-RU" sz="2000" dirty="0">
                <a:latin typeface="Arial Narrow" panose="020B0606020202030204" pitchFamily="34" charset="0"/>
              </a:rPr>
              <a:t>Аппарат Уполномоченного по правам </a:t>
            </a:r>
            <a:r>
              <a:rPr lang="ru-RU" sz="2000" dirty="0" smtClean="0">
                <a:latin typeface="Arial Narrow" panose="020B0606020202030204" pitchFamily="34" charset="0"/>
              </a:rPr>
              <a:t>ребенка </a:t>
            </a:r>
            <a:r>
              <a:rPr lang="ru-RU" sz="2000" dirty="0">
                <a:latin typeface="Arial Narrow" panose="020B0606020202030204" pitchFamily="34" charset="0"/>
              </a:rPr>
              <a:t>в Иркутской области</a:t>
            </a:r>
            <a:r>
              <a:rPr lang="ru-RU" sz="2000" dirty="0" smtClean="0">
                <a:latin typeface="Arial Narrow" panose="020B0606020202030204" pitchFamily="34" charset="0"/>
              </a:rPr>
              <a:t>, Администрации муниципальных образований Иркутской области, образовательные учреждения, коммерческие организации </a:t>
            </a:r>
            <a:r>
              <a:rPr lang="ru-RU" sz="2000" dirty="0">
                <a:latin typeface="Arial Narrow" panose="020B0606020202030204" pitchFamily="34" charset="0"/>
              </a:rPr>
              <a:t>и др.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179512" y="112086"/>
            <a:ext cx="7786534" cy="804619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94" y="4993308"/>
            <a:ext cx="2699792" cy="1642404"/>
          </a:xfrm>
          <a:prstGeom prst="rect">
            <a:avLst/>
          </a:prstGeom>
        </p:spPr>
      </p:pic>
      <p:pic>
        <p:nvPicPr>
          <p:cNvPr id="9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7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9512" y="125825"/>
            <a:ext cx="755860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КОДЕКС ДОБРОСОВЕСТНЫХ ПРАКТИК </a:t>
            </a:r>
          </a:p>
          <a:p>
            <a:pPr algn="ctr" defTabSz="0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(КОДЕКС ЭТИЧЕСКОЙ ДЕЯТЕЛЬНОСТИ (РАБОТЫ) В СЕТИ ИНТЕРНЕТ)</a:t>
            </a:r>
          </a:p>
          <a:p>
            <a:pPr algn="ctr" defTabSz="0"/>
            <a:endParaRPr lang="ru-RU" sz="1400" b="1" dirty="0">
              <a:solidFill>
                <a:srgbClr val="3C1E78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5" y="1340768"/>
            <a:ext cx="88988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Arial Narrow" panose="020B0606020202030204" pitchFamily="34" charset="0"/>
              </a:rPr>
              <a:t>Организации-подписанты Кодекса подтверждают свою готовность содействовать обеспечению безопасного информационного пространства в сети Интернет на основе требований российского законодательства, положений международных договоров и рекомендаций уполномоченных органов государственной власти, таким образом, это способствует  повышению культуры поведения в Сети.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latin typeface="Arial Narrow" panose="020B0606020202030204" pitchFamily="34" charset="0"/>
              </a:rPr>
              <a:t>Главная цель Кодекса – это предупреждение и предотвращение угроз и рисков, которые несет современное цифровое пространство безопасному сбору, обработке и хранению персональных данных граждан, т. е. Кодекс добросовестных практик направлен на формирование единой безопасной цифровой среды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8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179512" y="101532"/>
            <a:ext cx="7786534" cy="804619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88851" y="4375597"/>
            <a:ext cx="7306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i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Кодекс открыт для присоединения к нему любой заинтересованной стороны.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E267C4D-D355-4A8A-8633-CBB4E0240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59832" y="5151028"/>
            <a:ext cx="2578334" cy="1513909"/>
          </a:xfrm>
          <a:prstGeom prst="rect">
            <a:avLst/>
          </a:prstGeom>
        </p:spPr>
      </p:pic>
      <p:pic>
        <p:nvPicPr>
          <p:cNvPr id="11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7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403648" y="670453"/>
            <a:ext cx="562598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КОНТАКТНАЯ ИНФОРМАЦИЯ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1459110" y="418059"/>
            <a:ext cx="5525982" cy="534560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: скругленные углы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A39448D1-A038-4072-B9D3-49283FAC30CC}"/>
              </a:ext>
            </a:extLst>
          </p:cNvPr>
          <p:cNvSpPr/>
          <p:nvPr/>
        </p:nvSpPr>
        <p:spPr>
          <a:xfrm>
            <a:off x="295444" y="1165872"/>
            <a:ext cx="8646795" cy="5143448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9" name="TextBox 30">
            <a:extLst>
              <a:ext uri="{FF2B5EF4-FFF2-40B4-BE49-F238E27FC236}">
                <a16:creationId xmlns:a16="http://schemas.microsoft.com/office/drawing/2014/main" xmlns="" xmlns:lc="http://schemas.openxmlformats.org/drawingml/2006/lockedCanvas" id="{DC69CB0D-AA47-4E9E-8F13-DF02F2B638FA}"/>
              </a:ext>
            </a:extLst>
          </p:cNvPr>
          <p:cNvSpPr txBox="1"/>
          <p:nvPr/>
        </p:nvSpPr>
        <p:spPr>
          <a:xfrm>
            <a:off x="5648292" y="2891816"/>
            <a:ext cx="1481455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4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(3952)-43-66-14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ru-RU" sz="14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(3952)-43-66-15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ru-RU" sz="14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(3952)-43-66-16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Дата 3"/>
          <p:cNvSpPr>
            <a:spLocks noGrp="1"/>
          </p:cNvSpPr>
          <p:nvPr/>
        </p:nvSpPr>
        <p:spPr>
          <a:xfrm>
            <a:off x="8575040" y="7201535"/>
            <a:ext cx="843915" cy="48641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spcAft>
                <a:spcPts val="0"/>
              </a:spcAft>
            </a:pPr>
            <a:r>
              <a:rPr lang="ru-RU" sz="1400" kern="1200">
                <a:solidFill>
                  <a:srgbClr val="FFFF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714C7BCE-D3F9-4289-AF86-F29836537C6A}"/>
              </a:ext>
            </a:extLst>
          </p:cNvPr>
          <p:cNvSpPr txBox="1"/>
          <p:nvPr/>
        </p:nvSpPr>
        <p:spPr>
          <a:xfrm>
            <a:off x="5306938" y="2199163"/>
            <a:ext cx="33178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6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Иркутск, ул. Халтурина, д. 7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xmlns="" xmlns:lc="http://schemas.openxmlformats.org/drawingml/2006/lockedCanvas" id="{E7FB8E28-024E-4368-90D5-7DE5B065920F}"/>
              </a:ext>
            </a:extLst>
          </p:cNvPr>
          <p:cNvSpPr txBox="1"/>
          <p:nvPr/>
        </p:nvSpPr>
        <p:spPr>
          <a:xfrm>
            <a:off x="932581" y="1439078"/>
            <a:ext cx="2903220" cy="5113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16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Начальник отдела: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Савченко Александр Леонидович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ru-RU" sz="16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Главный специалист – эксперт: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Лавров Алексей Геннадьевич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ru-RU" sz="16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Ведущий специалист-эксперт: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Краснова Алина Николаевна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ru-RU" sz="16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Ведущий специалист–эксперт: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Паршина Арина Дмитриевна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ru-RU" sz="16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 – эксперт: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Скрипченко Юлия Андреевна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2056" name="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4340455"/>
            <a:ext cx="19970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38" y="4335780"/>
            <a:ext cx="431800" cy="43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4" name="Рисунок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08" y="2204301"/>
            <a:ext cx="382588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73" y="3138631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E267C4D-D355-4A8A-8633-CBB4E0240E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52373" y="5293313"/>
            <a:ext cx="2578334" cy="151390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3ED8-16DD-4039-93D2-7067083F7DEA}" type="slidenum">
              <a:rPr lang="ru-RU" smtClean="0"/>
              <a:t>32</a:t>
            </a:fld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52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74BA86B-E729-4815-9DE9-159D4FB6A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73938"/>
            <a:ext cx="7772400" cy="1089747"/>
          </a:xfrm>
        </p:spPr>
        <p:txBody>
          <a:bodyPr>
            <a:normAutofit/>
          </a:bodyPr>
          <a:lstStyle/>
          <a:p>
            <a:pPr defTabSz="685800">
              <a:spcBef>
                <a:spcPts val="0"/>
              </a:spcBef>
            </a:pP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СПАСИБО ЗА ВНИМАНИЕ</a:t>
            </a:r>
            <a:r>
              <a:rPr lang="ru-RU" sz="2100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!</a:t>
            </a:r>
            <a:endParaRPr lang="ru-RU" sz="2100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F3761AF-218F-4008-8803-4E0C410BE5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 smtClean="0"/>
              <a:t>Начальник отдела по защите прав </a:t>
            </a:r>
            <a:br>
              <a:rPr lang="ru-RU" sz="1800" dirty="0" smtClean="0"/>
            </a:br>
            <a:r>
              <a:rPr lang="ru-RU" sz="1800" dirty="0" smtClean="0"/>
              <a:t>субъектов персональных данных и правовой работы</a:t>
            </a:r>
          </a:p>
          <a:p>
            <a:pPr algn="r"/>
            <a:r>
              <a:rPr lang="ru-RU" sz="1800" i="1" dirty="0" smtClean="0"/>
              <a:t>Савченко Александр Леонидович</a:t>
            </a:r>
            <a:endParaRPr lang="ru-RU" sz="1800" i="1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14783722-9F09-4B6C-BBE2-36601A4E9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050" dirty="0" smtClean="0"/>
              <a:t>2023</a:t>
            </a:r>
            <a:r>
              <a:rPr lang="ru-RU" sz="1000" dirty="0" smtClean="0"/>
              <a:t> </a:t>
            </a:r>
            <a:r>
              <a:rPr lang="ru-RU" sz="1000" dirty="0"/>
              <a:t>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476672"/>
            <a:ext cx="172819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74" y="500499"/>
            <a:ext cx="1368635" cy="15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5755" y="2116453"/>
            <a:ext cx="4392488" cy="769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УПРАВЛЕНИЕ РОСКОМНАДЗОРА ПО ИРКУТСКОЙ ОБЛАСТИ 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91680" y="1391397"/>
            <a:ext cx="5544616" cy="11440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07504" y="66725"/>
            <a:ext cx="777686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ЛИЦО, ОТВЕТСТВЕННОЕ ЗА ОРГАНИЗАЦИЮ ОБРАБОТКИ ПЕРСОНАЛЬНЫХ ДАННЫХ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16903"/>
            <a:ext cx="7866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Оператор, являющийся юридическим лицом, назначает лицо, ответственное за организацию обработки персональных данных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(</a:t>
            </a:r>
            <a:r>
              <a:rPr lang="ru-RU" sz="1400" dirty="0">
                <a:latin typeface="Arial Narrow" panose="020B0606020202030204" pitchFamily="34" charset="0"/>
              </a:rPr>
              <a:t>ч. 1 ст. </a:t>
            </a:r>
            <a:r>
              <a:rPr lang="ru-RU" sz="1400" dirty="0" smtClean="0">
                <a:latin typeface="Arial Narrow" panose="020B0606020202030204" pitchFamily="34" charset="0"/>
              </a:rPr>
              <a:t>22.1 ФЗ «О персональных данных»)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1778" y="1447386"/>
            <a:ext cx="38884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Лицо</a:t>
            </a:r>
            <a:r>
              <a:rPr lang="ru-RU" sz="2000" dirty="0">
                <a:latin typeface="Arial Narrow" panose="020B0606020202030204" pitchFamily="34" charset="0"/>
              </a:rPr>
              <a:t>, ответственное за организацию обработки персональных данных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обязано</a:t>
            </a:r>
            <a:r>
              <a:rPr lang="ru-RU" sz="2000" b="1" dirty="0">
                <a:latin typeface="Arial Narrow" panose="020B0606020202030204" pitchFamily="34" charset="0"/>
              </a:rPr>
              <a:t>: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5683" y="2627302"/>
            <a:ext cx="8180622" cy="3354765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организовывать прием и обработку обращений и запросов субъектов персональных данных или их представителей и (или) осуществлять контроль за приемом и обработкой таких обращений и </a:t>
            </a:r>
            <a:r>
              <a:rPr lang="ru-RU" sz="1600" dirty="0" smtClean="0">
                <a:latin typeface="Arial Narrow" panose="020B0606020202030204" pitchFamily="34" charset="0"/>
              </a:rPr>
              <a:t>запросов;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осуществлять </a:t>
            </a:r>
            <a:r>
              <a:rPr lang="ru-RU" sz="1600" dirty="0">
                <a:latin typeface="Arial Narrow" panose="020B0606020202030204" pitchFamily="34" charset="0"/>
              </a:rPr>
              <a:t>внутренний контроль за соблюдением оператором и его работниками законодательства РФ о персональных данных, в том числе требований к защите персональных </a:t>
            </a:r>
            <a:r>
              <a:rPr lang="ru-RU" sz="1600" dirty="0" smtClean="0">
                <a:latin typeface="Arial Narrow" panose="020B0606020202030204" pitchFamily="34" charset="0"/>
              </a:rPr>
              <a:t>данных;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доводить </a:t>
            </a:r>
            <a:r>
              <a:rPr lang="ru-RU" sz="1600" dirty="0">
                <a:latin typeface="Arial Narrow" panose="020B0606020202030204" pitchFamily="34" charset="0"/>
              </a:rPr>
              <a:t>до сведения работников оператора положения законодательства РФ о персональных данных, локальных актов по вопросам обработки персональных данных, требований к защите персональных </a:t>
            </a:r>
            <a:r>
              <a:rPr lang="ru-RU" sz="1600" dirty="0" smtClean="0">
                <a:latin typeface="Arial Narrow" panose="020B0606020202030204" pitchFamily="34" charset="0"/>
              </a:rPr>
              <a:t>данных.</a:t>
            </a:r>
            <a:endParaRPr lang="ru-RU" sz="1600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0CDA763-AB57-4210-B4B5-37C09ED3E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16490"/>
            <a:ext cx="1831296" cy="1856382"/>
          </a:xfrm>
          <a:prstGeom prst="rect">
            <a:avLst/>
          </a:prstGeom>
        </p:spPr>
      </p:pic>
      <p:sp>
        <p:nvSpPr>
          <p:cNvPr id="31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239084" y="46513"/>
            <a:ext cx="7786534" cy="534560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8974" y="5728911"/>
            <a:ext cx="6781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parajita" panose="020B0604020202020204" pitchFamily="34" charset="0"/>
              </a:rPr>
              <a:t>Рекомендовано назначение лица, ответственного за организацию обработки персональных данных, на уровне руководителя, заместителя руководителя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parajita" panose="020B0604020202020204" pitchFamily="34" charset="0"/>
            </a:endParaRPr>
          </a:p>
        </p:txBody>
      </p:sp>
      <p:pic>
        <p:nvPicPr>
          <p:cNvPr id="12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5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9842" y="112961"/>
            <a:ext cx="7776864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ЛОКАЛЬНЫЕ АКТЫ ОПЕРАТОРОВ ПО ВОПРОСАМ ОБРАБОТКИ ПЕРСОНАЛЬНЫХ ДАННЫХ</a:t>
            </a:r>
          </a:p>
          <a:p>
            <a:pPr algn="ctr" defTabSz="0"/>
            <a:endParaRPr lang="ru-RU" sz="1600" dirty="0">
              <a:solidFill>
                <a:srgbClr val="1D70B7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427984" y="2010494"/>
            <a:ext cx="648072" cy="48463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7663" y="1492845"/>
            <a:ext cx="3816423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7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ч. 1 ст. 22.1 </a:t>
            </a:r>
          </a:p>
          <a:p>
            <a:pPr lvl="0" algn="ctr"/>
            <a:r>
              <a:rPr lang="ru-RU" sz="1700" dirty="0">
                <a:solidFill>
                  <a:prstClr val="black"/>
                </a:solidFill>
                <a:latin typeface="Arial Narrow" panose="020B0606020202030204" pitchFamily="34" charset="0"/>
              </a:rPr>
              <a:t>Оператор, являющийся юридическим лицом, назначает лицо, ответственное за организацию обработки персональных данных </a:t>
            </a:r>
          </a:p>
          <a:p>
            <a:pPr algn="ctr"/>
            <a:endParaRPr lang="ru-RU" sz="17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1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ч. 1 ст. 22 </a:t>
            </a:r>
          </a:p>
          <a:p>
            <a:pPr algn="ctr"/>
            <a:r>
              <a:rPr lang="ru-RU" sz="1700" dirty="0" smtClean="0">
                <a:latin typeface="Arial Narrow" panose="020B0606020202030204" pitchFamily="34" charset="0"/>
              </a:rPr>
              <a:t>Оператор до начала обработки персональных данных </a:t>
            </a:r>
            <a:r>
              <a:rPr lang="ru-RU" sz="1700" i="1" dirty="0" smtClean="0">
                <a:latin typeface="Arial Narrow" panose="020B0606020202030204" pitchFamily="34" charset="0"/>
              </a:rPr>
              <a:t>обязан</a:t>
            </a:r>
            <a:r>
              <a:rPr lang="ru-RU" sz="1700" dirty="0" smtClean="0">
                <a:latin typeface="Arial Narrow" panose="020B0606020202030204" pitchFamily="34" charset="0"/>
              </a:rPr>
              <a:t> уведомить уполномоченный орган по защите прав субъектов персональных данных о своем намерении осуществлять обработку персональных данных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4438400" y="3861048"/>
            <a:ext cx="648072" cy="48463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6887" y="1715983"/>
            <a:ext cx="3384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Приказ о назначении лица, ответственного за организацию обработки персональных данных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Должностная инструкция ответственного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Уведомление </a:t>
            </a:r>
            <a:r>
              <a:rPr lang="ru-RU" sz="1600" dirty="0">
                <a:latin typeface="Arial Narrow" panose="020B0606020202030204" pitchFamily="34" charset="0"/>
              </a:rPr>
              <a:t>об обработке персональных данных, в виде документа на бумажном носителе или в форме электронного документа и подписанное уполномоченным </a:t>
            </a:r>
            <a:r>
              <a:rPr lang="ru-RU" sz="1600" dirty="0" smtClean="0">
                <a:latin typeface="Arial Narrow" panose="020B0606020202030204" pitchFamily="34" charset="0"/>
              </a:rPr>
              <a:t>лицом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5298AB8F-1158-4C23-8A5C-8A4928ACA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28" y="5122065"/>
            <a:ext cx="2032920" cy="1463070"/>
          </a:xfrm>
          <a:prstGeom prst="rect">
            <a:avLst/>
          </a:prstGeom>
        </p:spPr>
      </p:pic>
      <p:sp>
        <p:nvSpPr>
          <p:cNvPr id="36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184169" y="90742"/>
            <a:ext cx="7786534" cy="534560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9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6546" y="18958"/>
            <a:ext cx="7776863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ЛОКАЛЬНЫЕ АКТЫ ОПЕРАТОРОВ ПО ВОПРОСАМ ОБРАБОТКИ ПЕРСОНАЛЬНЫХ ДАННЫХ</a:t>
            </a:r>
          </a:p>
          <a:p>
            <a:pPr algn="ctr" defTabSz="0"/>
            <a:endParaRPr lang="ru-RU" sz="16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225" y="1015230"/>
            <a:ext cx="423016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п. 2 ч. 1 ст. 18.1 </a:t>
            </a:r>
            <a:endParaRPr lang="ru-RU" sz="17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1700" dirty="0" smtClean="0">
                <a:latin typeface="Arial Narrow" panose="020B0606020202030204" pitchFamily="34" charset="0"/>
              </a:rPr>
              <a:t>Издание </a:t>
            </a:r>
            <a:r>
              <a:rPr lang="ru-RU" sz="1700" dirty="0">
                <a:latin typeface="Arial Narrow" panose="020B0606020202030204" pitchFamily="34" charset="0"/>
              </a:rPr>
              <a:t>оператором, являющимся юридическим лицом, документов, определяющих политику оператора в отношении обработки персональных данных, локальных актов по вопросам обработки персональных данных, а также локальных актов, устанавливающих процедуры, направленные на предотвращение и выявление нарушений законодательства Российской Федерации, устранение последствий таких нарушений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498565" y="2191185"/>
            <a:ext cx="648072" cy="48463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96825" y="1279339"/>
            <a:ext cx="3456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Политика оператора в отношении обработки персональных </a:t>
            </a:r>
            <a:r>
              <a:rPr lang="ru-RU" sz="1600" dirty="0" smtClean="0">
                <a:latin typeface="Arial Narrow" panose="020B0606020202030204" pitchFamily="34" charset="0"/>
              </a:rPr>
              <a:t>данных</a:t>
            </a:r>
            <a:endParaRPr lang="en-US" sz="1600" dirty="0" smtClean="0"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Положение </a:t>
            </a:r>
            <a:r>
              <a:rPr lang="ru-RU" sz="1600" dirty="0">
                <a:latin typeface="Arial Narrow" panose="020B0606020202030204" pitchFamily="34" charset="0"/>
              </a:rPr>
              <a:t>об обработке персональных данных </a:t>
            </a:r>
            <a:r>
              <a:rPr lang="ru-RU" sz="1600" dirty="0" smtClean="0">
                <a:latin typeface="Arial Narrow" panose="020B0606020202030204" pitchFamily="34" charset="0"/>
              </a:rPr>
              <a:t>(</a:t>
            </a:r>
            <a:r>
              <a:rPr lang="ru-RU" sz="1600" dirty="0">
                <a:latin typeface="Arial Narrow" panose="020B0606020202030204" pitchFamily="34" charset="0"/>
              </a:rPr>
              <a:t>работников, клиентов, граждан</a:t>
            </a:r>
            <a:r>
              <a:rPr lang="ru-RU" sz="1600" dirty="0" smtClean="0">
                <a:latin typeface="Arial Narrow" panose="020B0606020202030204" pitchFamily="34" charset="0"/>
              </a:rPr>
              <a:t>)</a:t>
            </a:r>
            <a:endParaRPr lang="en-US" sz="1600" dirty="0" smtClean="0"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Политика </a:t>
            </a:r>
            <a:r>
              <a:rPr lang="ru-RU" sz="1600" dirty="0">
                <a:latin typeface="Arial Narrow" panose="020B0606020202030204" pitchFamily="34" charset="0"/>
              </a:rPr>
              <a:t>информационной безопасности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7663" y="4442937"/>
            <a:ext cx="74983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i="1" dirty="0" smtClean="0">
                <a:latin typeface="Arial Narrow" panose="020B0606020202030204" pitchFamily="34" charset="0"/>
              </a:rPr>
              <a:t>В соответствии с п. 2 Постановления Правительства РФ </a:t>
            </a:r>
            <a:r>
              <a:rPr lang="ru-RU" sz="1500" i="1" dirty="0">
                <a:latin typeface="Arial Narrow" panose="020B0606020202030204" pitchFamily="34" charset="0"/>
              </a:rPr>
              <a:t>от 21.03.2012 </a:t>
            </a:r>
            <a:r>
              <a:rPr lang="ru-RU" sz="1500" i="1" dirty="0" smtClean="0">
                <a:latin typeface="Arial Narrow" panose="020B0606020202030204" pitchFamily="34" charset="0"/>
              </a:rPr>
              <a:t>№ 211 «Об </a:t>
            </a:r>
            <a:r>
              <a:rPr lang="ru-RU" sz="1500" i="1" dirty="0">
                <a:latin typeface="Arial Narrow" panose="020B0606020202030204" pitchFamily="34" charset="0"/>
              </a:rPr>
              <a:t>утверждении перечня мер, направленных на обеспечение выполнения обязанностей, предусмотренных Федеральным законом "О персональных данных" и принятыми в соответствии с ним нормативными правовыми актами, операторами, являющимися государственными или муниципальными органами» </a:t>
            </a:r>
            <a:r>
              <a:rPr lang="ru-RU" sz="1500" i="1" dirty="0" smtClean="0">
                <a:latin typeface="Arial Narrow" panose="020B0606020202030204" pitchFamily="34" charset="0"/>
              </a:rPr>
              <a:t>документы</a:t>
            </a:r>
            <a:r>
              <a:rPr lang="ru-RU" sz="1500" i="1" dirty="0">
                <a:latin typeface="Arial Narrow" panose="020B0606020202030204" pitchFamily="34" charset="0"/>
              </a:rPr>
              <a:t>, определяющие политику в отношении обработки персональных данных, подлежат опубликованию на официальном сайте государственного или муниципального органа </a:t>
            </a:r>
            <a:endParaRPr lang="ru-RU" sz="1500" i="1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</a:t>
            </a:r>
            <a:r>
              <a:rPr lang="ru-RU" sz="1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течение 10 дней после их </a:t>
            </a:r>
            <a:r>
              <a:rPr lang="ru-RU" sz="1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утверждения</a:t>
            </a:r>
            <a:r>
              <a:rPr lang="ru-RU" sz="1500" i="1" dirty="0" smtClean="0">
                <a:latin typeface="Arial Narrow" panose="020B0606020202030204" pitchFamily="34" charset="0"/>
              </a:rPr>
              <a:t>.</a:t>
            </a:r>
            <a:endParaRPr lang="ru-RU" sz="1500" i="1" dirty="0">
              <a:latin typeface="Arial Narrow" panose="020B0606020202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423CAAB-8572-47D9-87DA-7DAFA1A5B7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" y="4701496"/>
            <a:ext cx="1748228" cy="1740757"/>
          </a:xfrm>
          <a:prstGeom prst="rect">
            <a:avLst/>
          </a:prstGeom>
        </p:spPr>
      </p:pic>
      <p:sp>
        <p:nvSpPr>
          <p:cNvPr id="14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156546" y="64475"/>
            <a:ext cx="7786534" cy="534560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5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05029" y="112962"/>
            <a:ext cx="7273012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ЛОКАЛЬНЫЕ АКТЫ ОПЕРАТОРОВ ПО ВОПРОСАМ ОБРАБОТКИ ПЕРСОНАЛЬНЫХ ДАННЫХ</a:t>
            </a:r>
          </a:p>
          <a:p>
            <a:pPr algn="ctr" defTabSz="0"/>
            <a:endParaRPr lang="ru-RU" sz="16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381642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п. 4 ч. 1 ст. 18.1 </a:t>
            </a:r>
            <a:endParaRPr lang="ru-RU" sz="1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Осуществление </a:t>
            </a:r>
            <a:r>
              <a:rPr lang="ru-RU" sz="1500" dirty="0">
                <a:latin typeface="Arial Narrow" panose="020B0606020202030204" pitchFamily="34" charset="0"/>
              </a:rPr>
              <a:t>внутреннего контроля и (или) аудита соответствия обработки персональных данных настоящему Федеральному закону и принятым в соответствии с ним нормативным правовым актам, требованиям к защите персональных данных, политике оператора в отношении обработки персональных данных, локальным актам </a:t>
            </a:r>
            <a:r>
              <a:rPr lang="ru-RU" sz="1500" dirty="0" smtClean="0">
                <a:latin typeface="Arial Narrow" panose="020B0606020202030204" pitchFamily="34" charset="0"/>
              </a:rPr>
              <a:t>оператора</a:t>
            </a:r>
          </a:p>
          <a:p>
            <a:pPr algn="ctr"/>
            <a:endParaRPr lang="ru-RU" sz="1500" dirty="0">
              <a:latin typeface="Arial Narrow" panose="020B0606020202030204" pitchFamily="34" charset="0"/>
            </a:endParaRPr>
          </a:p>
          <a:p>
            <a:pPr algn="ctr"/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ч. 5 ст. 18 </a:t>
            </a:r>
          </a:p>
          <a:p>
            <a:pPr algn="ctr"/>
            <a:r>
              <a:rPr lang="ru-RU" sz="1500" dirty="0">
                <a:latin typeface="Arial Narrow" panose="020B0606020202030204" pitchFamily="34" charset="0"/>
              </a:rPr>
              <a:t>При сборе персональных данных, в том числе посредством информационно-телекоммуникационной сети "Интернет", оператор обязан обеспечить запись, систематизацию, накопление, хранение, уточнение (обновление, изменение), извлечение персональных данных граждан Российской Федерации с использованием баз данных, находящихся на территории Российской Федерации</a:t>
            </a:r>
          </a:p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 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372414" y="2018006"/>
            <a:ext cx="648072" cy="48463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92080" y="1844824"/>
            <a:ext cx="345638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Инструкция/Положение о проведении внутреннего </a:t>
            </a:r>
            <a:r>
              <a:rPr lang="ru-RU" sz="1600" dirty="0" smtClean="0">
                <a:latin typeface="Arial Narrow" panose="020B0606020202030204" pitchFamily="34" charset="0"/>
              </a:rPr>
              <a:t>контроля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Локальный акт, содержащий сведения о месте нахождения базы данных информации, содержащей персональные данные граждан Российской Федерации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4402905" y="4770543"/>
            <a:ext cx="648072" cy="48463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323528" y="75690"/>
            <a:ext cx="7632848" cy="534560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23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9513" y="112962"/>
            <a:ext cx="7498528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ЛОКАЛЬНЫЕ АКТЫ ОПЕРАТОРОВ ПО ВОПРОСАМ ОБРАБОТКИ ПЕРСОНАЛЬНЫХ ДАННЫХ</a:t>
            </a:r>
          </a:p>
          <a:p>
            <a:pPr algn="ctr" defTabSz="0"/>
            <a:endParaRPr lang="ru-RU" sz="16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5" y="948366"/>
            <a:ext cx="38164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ч. 1 ст. 19 </a:t>
            </a:r>
            <a:endParaRPr lang="ru-RU" sz="1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Оператор </a:t>
            </a:r>
            <a:r>
              <a:rPr lang="ru-RU" sz="1500" dirty="0">
                <a:latin typeface="Arial Narrow" panose="020B0606020202030204" pitchFamily="34" charset="0"/>
              </a:rPr>
              <a:t>при обработке персональных данных обязан принимать необходимые правовые, организационные и технические меры или обеспечивать их принятие для защиты персональных данных от неправомерного или случайного доступа к ним, уничтожения, изменения, блокирования, копирования, предоставления, распространения персональных данных, а также от иных неправомерных действий в отношении персональных данных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372414" y="2018006"/>
            <a:ext cx="648072" cy="48463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92079" y="1432017"/>
            <a:ext cx="3456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Модель угроз безопасности персональных данных при их обработке в </a:t>
            </a:r>
            <a:r>
              <a:rPr lang="ru-RU" sz="1600" dirty="0" err="1" smtClean="0">
                <a:latin typeface="Arial Narrow" panose="020B0606020202030204" pitchFamily="34" charset="0"/>
              </a:rPr>
              <a:t>ИСПДн</a:t>
            </a:r>
            <a:endParaRPr lang="en-US" sz="1600" dirty="0" smtClean="0"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Локальные </a:t>
            </a:r>
            <a:r>
              <a:rPr lang="ru-RU" sz="1600" dirty="0">
                <a:latin typeface="Arial Narrow" panose="020B0606020202030204" pitchFamily="34" charset="0"/>
              </a:rPr>
              <a:t>акты, определяющие уровни защищенности </a:t>
            </a:r>
            <a:r>
              <a:rPr lang="ru-RU" sz="1600" dirty="0" err="1" smtClean="0">
                <a:latin typeface="Arial Narrow" panose="020B0606020202030204" pitchFamily="34" charset="0"/>
              </a:rPr>
              <a:t>ИСПДн</a:t>
            </a:r>
            <a:endParaRPr lang="en-US" sz="1600" dirty="0" smtClean="0"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Правила </a:t>
            </a:r>
            <a:r>
              <a:rPr lang="ru-RU" sz="1600" dirty="0">
                <a:latin typeface="Arial Narrow" panose="020B0606020202030204" pitchFamily="34" charset="0"/>
              </a:rPr>
              <a:t>доступа к персональным данным, обрабатываемым в </a:t>
            </a:r>
            <a:r>
              <a:rPr lang="ru-RU" sz="1600" dirty="0" err="1">
                <a:latin typeface="Arial Narrow" panose="020B0606020202030204" pitchFamily="34" charset="0"/>
              </a:rPr>
              <a:t>ИСПДн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6" y="4228029"/>
            <a:ext cx="381642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п. 10 ПП № 687 </a:t>
            </a:r>
            <a:endParaRPr lang="ru-RU" sz="1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Уничтожение </a:t>
            </a:r>
            <a:r>
              <a:rPr lang="ru-RU" sz="1500" dirty="0">
                <a:latin typeface="Arial Narrow" panose="020B0606020202030204" pitchFamily="34" charset="0"/>
              </a:rPr>
              <a:t>или обезличивание части персональных данных, если это допускается материальным носителем, может производиться способом, исключающим дальнейшую обработку этих персональных данных с сохранением возможности обработки иных данных, зафиксированных на материальном носителе (удаление, вымарывание)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4372414" y="4770543"/>
            <a:ext cx="678563" cy="48463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490615" y="4643527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Инструкция/Положение об уничтожении материальных носителей персональных данных</a:t>
            </a:r>
          </a:p>
        </p:txBody>
      </p:sp>
      <p:sp>
        <p:nvSpPr>
          <p:cNvPr id="13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184169" y="75690"/>
            <a:ext cx="7786534" cy="534560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981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1521" y="112962"/>
            <a:ext cx="742652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0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ЛОКАЛЬНЫЕ АКТЫ ОПЕРАТОРОВ ПО ВОПРОСАМ ОБРАБОТКИ ПЕРСОНАЛЬНЫХ ДАННЫХ</a:t>
            </a:r>
          </a:p>
          <a:p>
            <a:pPr algn="ctr" defTabSz="0"/>
            <a:endParaRPr lang="ru-RU" sz="1600" b="1" dirty="0">
              <a:solidFill>
                <a:srgbClr val="1D70B7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5" y="948366"/>
            <a:ext cx="38164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п. 13 ПП № 687 </a:t>
            </a:r>
            <a:endParaRPr lang="ru-RU" sz="1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Обработка </a:t>
            </a:r>
            <a:r>
              <a:rPr lang="ru-RU" sz="1500" dirty="0">
                <a:latin typeface="Arial Narrow" panose="020B0606020202030204" pitchFamily="34" charset="0"/>
              </a:rPr>
              <a:t>персональных данных, осуществляемая без использования средств автоматизации, должна осуществляться таким образом, чтобы в отношении каждой категории персональных данных можно было определить места хранения персональных данных (материальных носителей) и установить перечень лиц, осуществляющих обработку персональных данных либо имеющих к ним доступ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372414" y="2018006"/>
            <a:ext cx="648072" cy="48463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92079" y="1432017"/>
            <a:ext cx="34563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Приказ </a:t>
            </a:r>
            <a:r>
              <a:rPr lang="ru-RU" sz="1600" dirty="0">
                <a:latin typeface="Arial Narrow" panose="020B0606020202030204" pitchFamily="34" charset="0"/>
              </a:rPr>
              <a:t>об утверждении мест хранения материальных носителей персональных данных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Перечень лиц, осуществляющих обработку </a:t>
            </a:r>
            <a:r>
              <a:rPr lang="ru-RU" sz="1600" dirty="0" err="1">
                <a:latin typeface="Arial Narrow" panose="020B0606020202030204" pitchFamily="34" charset="0"/>
              </a:rPr>
              <a:t>ПДн</a:t>
            </a:r>
            <a:r>
              <a:rPr lang="ru-RU" sz="1600" dirty="0">
                <a:latin typeface="Arial Narrow" panose="020B0606020202030204" pitchFamily="34" charset="0"/>
              </a:rPr>
              <a:t> или имеющих к ним доступ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6" y="3861048"/>
            <a:ext cx="38164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п. 15 ПП № 687 </a:t>
            </a:r>
            <a:endParaRPr lang="ru-RU" sz="15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При </a:t>
            </a:r>
            <a:r>
              <a:rPr lang="ru-RU" sz="1500" dirty="0">
                <a:latin typeface="Arial Narrow" panose="020B0606020202030204" pitchFamily="34" charset="0"/>
              </a:rPr>
              <a:t>хранении материальных носителей должны соблюдаться условия, обеспечивающие сохранность персональных данных и исключающие несанкционированный к ним доступ. Перечень мер, необходимых для обеспечения таких условий, порядок их принятия, а также перечень лиц, ответственных за реализацию указанных мер, устанавливаются оператором.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4402905" y="4770543"/>
            <a:ext cx="648072" cy="48463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92079" y="4184214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Локальные акты, определяющие порядок доступа в помещения, в которых осуществляется обработка персональных данных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Перечень лиц, ответственных за обеспечение сохранности (безопасности) персональных данных</a:t>
            </a:r>
          </a:p>
        </p:txBody>
      </p:sp>
      <p:sp>
        <p:nvSpPr>
          <p:cNvPr id="12" name="Прямоугольник: скругленные углы 32">
            <a:extLst>
              <a:ext uri="{FF2B5EF4-FFF2-40B4-BE49-F238E27FC236}">
                <a16:creationId xmlns:a16="http://schemas.microsoft.com/office/drawing/2014/main" xmlns="" id="{59A403B1-C78F-4BF6-972A-90BA8C2E0408}"/>
              </a:ext>
            </a:extLst>
          </p:cNvPr>
          <p:cNvSpPr/>
          <p:nvPr/>
        </p:nvSpPr>
        <p:spPr>
          <a:xfrm>
            <a:off x="169842" y="89523"/>
            <a:ext cx="7786534" cy="534560"/>
          </a:xfrm>
          <a:prstGeom prst="round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https://upload.wikimedia.org/wikipedia/commons/thumb/7/72/Emblem_of_Roskomnadzor_(web-site).svg/1280px-Emblem_of_Roskomnadzor_(web-site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07" y="106837"/>
            <a:ext cx="996469" cy="11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23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3313</Words>
  <Application>Microsoft Office PowerPoint</Application>
  <PresentationFormat>Экран (4:3)</PresentationFormat>
  <Paragraphs>265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СОБЛЮДЕНИЕ ТРЕБОВАНИЙ ФЕДЕРАЛЬНОГО ЗАКОНА  «О ПЕРСОНАЛЬНЫХ ДАННЫХ»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krasnova</dc:creator>
  <cp:lastModifiedBy>Анишина Диана Ивановна</cp:lastModifiedBy>
  <cp:revision>85</cp:revision>
  <cp:lastPrinted>2023-01-30T03:19:59Z</cp:lastPrinted>
  <dcterms:created xsi:type="dcterms:W3CDTF">2022-11-17T06:21:38Z</dcterms:created>
  <dcterms:modified xsi:type="dcterms:W3CDTF">2023-01-30T03:26:47Z</dcterms:modified>
</cp:coreProperties>
</file>