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6" r:id="rId12"/>
    <p:sldId id="265" r:id="rId13"/>
    <p:sldId id="266" r:id="rId14"/>
    <p:sldId id="268" r:id="rId15"/>
    <p:sldId id="269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3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A15A-6B54-4652-9577-3315350FC7C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5F62-E44C-4DF9-A933-DCE39ABD3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46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5F62-E44C-4DF9-A933-DCE39ABD35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23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5F62-E44C-4DF9-A933-DCE39ABD35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6130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663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250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0748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631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8722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38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2522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2279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6015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8089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34A4-623C-4F60-BB47-6BF09EB483CE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47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536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61" y="3570114"/>
            <a:ext cx="4266528" cy="239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960" y="1194429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Публикация агитационных материалов </a:t>
            </a:r>
            <a:r>
              <a:rPr lang="ru-RU" b="1" u="sng" dirty="0">
                <a:solidFill>
                  <a:srgbClr val="FF0000"/>
                </a:solidFill>
              </a:rPr>
              <a:t>не должна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/>
              <a:t>сопровождаться </a:t>
            </a:r>
            <a:r>
              <a:rPr lang="ru-RU" b="1" dirty="0"/>
              <a:t>редакционными комментариями </a:t>
            </a:r>
            <a:r>
              <a:rPr lang="ru-RU" dirty="0"/>
              <a:t>в какой бы то ни было форме, а также </a:t>
            </a:r>
            <a:r>
              <a:rPr lang="ru-RU" b="1" dirty="0"/>
              <a:t>заголовками и иллюстрациями</a:t>
            </a:r>
            <a:r>
              <a:rPr lang="ru-RU" dirty="0"/>
              <a:t>, </a:t>
            </a:r>
            <a:r>
              <a:rPr lang="ru-RU" b="1" u="sng" dirty="0"/>
              <a:t>не согласованными с соответствующим кандидатом, избирательным объединением </a:t>
            </a:r>
            <a:r>
              <a:rPr lang="ru-RU" b="1" dirty="0"/>
              <a:t>(пункт 5 ст. 52).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960" y="24928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газете «Липецкая газета» (№224 (22102) от </a:t>
            </a:r>
            <a:r>
              <a:rPr lang="ru-RU" sz="1600" dirty="0" smtClean="0"/>
              <a:t>18 </a:t>
            </a:r>
            <a:r>
              <a:rPr lang="ru-RU" sz="1600" dirty="0"/>
              <a:t>ноября 2003 г.) в рубрике «Выборы-2003» был опубликован предвыборный материал Елецких А.Л. с его ответами на вопросы избирателей. В этом же номере газеты на этой же странице, но в другой рубрике «Заявление редакционной коллегии «ЛГ» была помещена публикация «Не надо переписывать историю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5436" y="3570114"/>
            <a:ext cx="4284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</a:rPr>
              <a:t>Елецких А.Л. обратился в суд, полагая, что в данной публикации содержатся сведения, не соответствующие действительности, порочащие его честь, достоинство и деловую репутацию как кандидата в депутаты и как гражданина. Комментарий носит характер незаконной предвыборной агитации, побуждая избирателей голосовать против него.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3972553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td2.mycdn.me/image?id=838117351597&amp;t=20&amp;plc=WEB&amp;tkn=*nOHbrbP8vw0htgoxVuawEmzGyKo"/>
          <p:cNvPicPr>
            <a:picLocks noChangeAspect="1" noChangeArrowheads="1"/>
          </p:cNvPicPr>
          <p:nvPr/>
        </p:nvPicPr>
        <p:blipFill>
          <a:blip r:embed="rId2" cstate="print"/>
          <a:srcRect l="19845" t="1312" r="21566" b="5501"/>
          <a:stretch>
            <a:fillRect/>
          </a:stretch>
        </p:blipFill>
        <p:spPr bwMode="auto">
          <a:xfrm>
            <a:off x="107504" y="3176972"/>
            <a:ext cx="2483768" cy="28443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0553" y="1484784"/>
            <a:ext cx="8825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Предвыборная </a:t>
            </a:r>
            <a:r>
              <a:rPr lang="ru-RU" b="1" dirty="0"/>
              <a:t>агитация</a:t>
            </a:r>
            <a:r>
              <a:rPr lang="ru-RU" dirty="0"/>
              <a:t>, агитация по вопросам референдума </a:t>
            </a:r>
            <a:r>
              <a:rPr lang="ru-RU" b="1" u="sng" dirty="0"/>
              <a:t>вне агитационного периода</a:t>
            </a:r>
            <a:r>
              <a:rPr lang="ru-RU" dirty="0"/>
              <a:t>, установленного законодательством о выборах и референдумах, либо в местах, где ее проведение запрещено законодательством о выборах и референдумах, -</a:t>
            </a:r>
          </a:p>
          <a:p>
            <a:pPr algn="just"/>
            <a:r>
              <a:rPr lang="ru-RU" dirty="0"/>
              <a:t>влечет наложение административного штрафа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граждан в размере от одной тысячи до одной тысячи пятисот рублей</a:t>
            </a:r>
            <a:r>
              <a:rPr lang="ru-RU" dirty="0"/>
              <a:t>;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должностных лиц - от двух тысяч до пяти тысяч рублей;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юридических лиц - от двадцати тысяч до ста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192" y="65846"/>
            <a:ext cx="5693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Статья </a:t>
            </a:r>
            <a:r>
              <a:rPr lang="ru-RU" b="1" dirty="0">
                <a:solidFill>
                  <a:srgbClr val="FF0000"/>
                </a:solidFill>
              </a:rPr>
              <a:t>5.10. КоАП </a:t>
            </a:r>
            <a:r>
              <a:rPr lang="ru-RU" b="1" dirty="0" smtClean="0">
                <a:solidFill>
                  <a:srgbClr val="FF0000"/>
                </a:solidFill>
              </a:rPr>
              <a:t>РФ. Проведение </a:t>
            </a:r>
            <a:r>
              <a:rPr lang="ru-RU" b="1" dirty="0">
                <a:solidFill>
                  <a:srgbClr val="FF0000"/>
                </a:solidFill>
              </a:rPr>
              <a:t>предвыборной агитации, агитации по вопросам референдума вне агитационного периода и в местах, где ее проведение запрещено законодательством о выборах и референдумах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1271" y="335699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1272" y="4581128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Предвыборной агитацией </a:t>
            </a:r>
            <a:r>
              <a:rPr lang="ru-RU" dirty="0" smtClean="0">
                <a:solidFill>
                  <a:prstClr val="black"/>
                </a:solidFill>
              </a:rPr>
              <a:t>называется </a:t>
            </a:r>
            <a:r>
              <a:rPr lang="ru-RU" dirty="0">
                <a:solidFill>
                  <a:prstClr val="black"/>
                </a:solidFill>
              </a:rPr>
              <a:t>деятельность, осуществляемая в период избирательной кампании и имеющая целью побудить или побуждающая избирателей к голосованию за кандидата, кандидатов, список, списки кандидатов или против него (них</a:t>
            </a:r>
            <a:r>
              <a:rPr lang="ru-RU" dirty="0" smtClean="0">
                <a:solidFill>
                  <a:prstClr val="black"/>
                </a:solidFill>
              </a:rPr>
              <a:t>) </a:t>
            </a:r>
            <a:r>
              <a:rPr lang="ru-RU" b="1" dirty="0" smtClean="0">
                <a:solidFill>
                  <a:prstClr val="black"/>
                </a:solidFill>
              </a:rPr>
              <a:t>(ст. 2).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510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385" y="1268760"/>
            <a:ext cx="8870111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b="1" dirty="0" smtClean="0"/>
              <a:t>Предвыборной </a:t>
            </a:r>
            <a:r>
              <a:rPr lang="ru-RU" sz="1550" b="1" dirty="0"/>
              <a:t>агитацией, осуществляемой в период избирательной кампании, </a:t>
            </a:r>
            <a:r>
              <a:rPr lang="ru-RU" sz="1550" b="1" dirty="0" smtClean="0"/>
              <a:t>признаются (пункт 2 ст. 48):</a:t>
            </a:r>
            <a:endParaRPr lang="ru-RU" sz="1550" b="1" dirty="0"/>
          </a:p>
          <a:p>
            <a:pPr algn="just"/>
            <a:r>
              <a:rPr lang="ru-RU" sz="1550" dirty="0"/>
              <a:t>а) призывы голосовать за кандидата, кандидатов, список, списки кандидатов либо против него (них);</a:t>
            </a:r>
          </a:p>
          <a:p>
            <a:pPr algn="just"/>
            <a:r>
              <a:rPr lang="ru-RU" sz="1550" dirty="0"/>
              <a:t>б) выражение предпочтения какому-либо кандидату, избирательному объединению, в частности указание на то,  за какого кандидата, за какой список кандидатов, за какое избирательное объединение будет голосовать избиратель </a:t>
            </a:r>
            <a:r>
              <a:rPr lang="ru-RU" sz="1550" dirty="0" smtClean="0"/>
              <a:t>(</a:t>
            </a:r>
            <a:r>
              <a:rPr lang="ru-RU" sz="1550" dirty="0"/>
              <a:t>за исключением случая опубликования (обнародования) результатов опроса общественного мнения в соответствии  с пунктом 2 статьи 46 Федерального закона);</a:t>
            </a:r>
          </a:p>
          <a:p>
            <a:pPr algn="just"/>
            <a:r>
              <a:rPr lang="ru-RU" sz="1550" dirty="0"/>
              <a:t>в) описание возможных последствий в случае, если тот или иной кандидат будет избран или не будет избран, тот или иной список кандидатов будет допущен или не будет допущен к распределению депутатских мандатов;</a:t>
            </a:r>
          </a:p>
          <a:p>
            <a:pPr algn="just"/>
            <a:r>
              <a:rPr lang="ru-RU" sz="1550" dirty="0"/>
              <a:t>г) распространение информации, в которой явно преобладают сведения о каком-либо кандидате (каких-либо кандидатах), избирательном объединении в сочетании с позитивными либо негативными комментариями;</a:t>
            </a:r>
          </a:p>
          <a:p>
            <a:pPr algn="just"/>
            <a:r>
              <a:rPr lang="ru-RU" sz="1550" dirty="0"/>
              <a:t>д) распространение информации о деятельности кандидата, не связанной с его профессиональной деятельностью или исполнением им своих служебных (должностных) обязанностей;</a:t>
            </a:r>
          </a:p>
          <a:p>
            <a:pPr algn="just"/>
            <a:r>
              <a:rPr lang="ru-RU" sz="1550" dirty="0"/>
              <a:t>е) деятельность, способствующая созданию положительного или отрицательного отношения избирателей к кандидату, избирательному объединению, выдвинувшему кандидата, список кандидатов</a:t>
            </a:r>
            <a:r>
              <a:rPr lang="ru-RU" sz="1550" dirty="0" smtClean="0"/>
              <a:t>.</a:t>
            </a:r>
            <a:endParaRPr lang="ru-RU" sz="15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65304"/>
            <a:ext cx="91251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/>
                </a:solidFill>
              </a:rPr>
              <a:t>При этом </a:t>
            </a:r>
            <a:r>
              <a:rPr lang="ru-RU" sz="1100" i="1" dirty="0" smtClean="0">
                <a:solidFill>
                  <a:prstClr val="black"/>
                </a:solidFill>
              </a:rPr>
              <a:t>действия</a:t>
            </a:r>
            <a:r>
              <a:rPr lang="ru-RU" sz="1100" i="1" dirty="0">
                <a:solidFill>
                  <a:prstClr val="black"/>
                </a:solidFill>
              </a:rPr>
              <a:t>, </a:t>
            </a:r>
            <a:r>
              <a:rPr lang="ru-RU" sz="1100" i="1" dirty="0" smtClean="0">
                <a:solidFill>
                  <a:prstClr val="black"/>
                </a:solidFill>
              </a:rPr>
              <a:t>указанные </a:t>
            </a:r>
            <a:r>
              <a:rPr lang="ru-RU" sz="1100" i="1" dirty="0">
                <a:solidFill>
                  <a:prstClr val="black"/>
                </a:solidFill>
              </a:rPr>
              <a:t>в подпункте «а</a:t>
            </a:r>
            <a:r>
              <a:rPr lang="ru-RU" sz="1100" i="1" dirty="0" smtClean="0">
                <a:solidFill>
                  <a:prstClr val="black"/>
                </a:solidFill>
              </a:rPr>
              <a:t>», </a:t>
            </a:r>
            <a:r>
              <a:rPr lang="ru-RU" sz="1100" i="1" dirty="0">
                <a:solidFill>
                  <a:prstClr val="black"/>
                </a:solidFill>
              </a:rPr>
              <a:t>признаются предвыборной агитацией в случае, если эти действия </a:t>
            </a:r>
            <a:r>
              <a:rPr lang="ru-RU" sz="1100" b="1" i="1" dirty="0">
                <a:solidFill>
                  <a:prstClr val="black"/>
                </a:solidFill>
              </a:rPr>
              <a:t>совершены с целью побудить избирателей голосовать за кандидата, кандидатов, список, списки кандидатов или против него (них)</a:t>
            </a:r>
            <a:r>
              <a:rPr lang="ru-RU" sz="1100" i="1" dirty="0">
                <a:solidFill>
                  <a:prstClr val="black"/>
                </a:solidFill>
              </a:rPr>
              <a:t>, а действия, указанные в подпунктах «б» - «е</a:t>
            </a:r>
            <a:r>
              <a:rPr lang="ru-RU" sz="1100" i="1" dirty="0" smtClean="0">
                <a:solidFill>
                  <a:prstClr val="black"/>
                </a:solidFill>
              </a:rPr>
              <a:t>», </a:t>
            </a:r>
            <a:r>
              <a:rPr lang="ru-RU" sz="1100" i="1" dirty="0">
                <a:solidFill>
                  <a:prstClr val="black"/>
                </a:solidFill>
              </a:rPr>
              <a:t>- в случае, если эти действия совершены с такой целью </a:t>
            </a:r>
            <a:r>
              <a:rPr lang="ru-RU" sz="1100" b="1" i="1" u="sng" dirty="0" smtClean="0">
                <a:solidFill>
                  <a:prstClr val="black"/>
                </a:solidFill>
              </a:rPr>
              <a:t>неоднократно</a:t>
            </a:r>
            <a:r>
              <a:rPr lang="ru-RU" sz="1100" i="1" dirty="0" smtClean="0">
                <a:solidFill>
                  <a:prstClr val="black"/>
                </a:solidFill>
              </a:rPr>
              <a:t> </a:t>
            </a:r>
            <a:r>
              <a:rPr lang="ru-RU" sz="1100" b="1" i="1" dirty="0" smtClean="0">
                <a:solidFill>
                  <a:prstClr val="black"/>
                </a:solidFill>
              </a:rPr>
              <a:t>(пункт </a:t>
            </a:r>
            <a:r>
              <a:rPr lang="ru-RU" sz="1100" b="1" i="1" dirty="0">
                <a:solidFill>
                  <a:prstClr val="black"/>
                </a:solidFill>
              </a:rPr>
              <a:t>21 </a:t>
            </a:r>
            <a:r>
              <a:rPr lang="ru-RU" sz="1100" b="1" i="1" dirty="0" smtClean="0">
                <a:solidFill>
                  <a:prstClr val="black"/>
                </a:solidFill>
              </a:rPr>
              <a:t>ст. 48). </a:t>
            </a:r>
            <a:endParaRPr lang="ru-RU" sz="1100" b="1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673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6957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Предвыборная агитация</a:t>
            </a:r>
            <a:r>
              <a:rPr lang="ru-RU" dirty="0"/>
              <a:t>, агитация по вопросам референдума </a:t>
            </a:r>
            <a:r>
              <a:rPr lang="ru-RU" b="1" u="sng" dirty="0"/>
              <a:t>на каналах организаций телерадиовещания, в периодических печатных изданиях и сетевых СМИ</a:t>
            </a:r>
            <a:r>
              <a:rPr lang="ru-RU" dirty="0"/>
              <a:t> проводится в период, который </a:t>
            </a:r>
            <a:r>
              <a:rPr lang="ru-RU" b="1" u="sng" dirty="0">
                <a:solidFill>
                  <a:srgbClr val="FF0000"/>
                </a:solidFill>
              </a:rPr>
              <a:t>начинается за 28 дней до дня голосования и прекращается в ноль часов по местному времени за одни сутки до дня голосования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80" y="2601448"/>
            <a:ext cx="3998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Проведение </a:t>
            </a:r>
            <a:r>
              <a:rPr lang="ru-RU" dirty="0"/>
              <a:t>предвыборной агитации </a:t>
            </a:r>
            <a:r>
              <a:rPr lang="ru-RU" b="1" dirty="0"/>
              <a:t>в день голосования и в предшествующий ему день </a:t>
            </a:r>
            <a:r>
              <a:rPr lang="ru-RU" b="1" u="sng" dirty="0">
                <a:solidFill>
                  <a:srgbClr val="FF0000"/>
                </a:solidFill>
              </a:rPr>
              <a:t>запрещается</a:t>
            </a:r>
            <a:r>
              <a:rPr lang="ru-RU" dirty="0"/>
              <a:t> </a:t>
            </a:r>
            <a:r>
              <a:rPr lang="ru-RU" b="1" dirty="0"/>
              <a:t>(пункт 3 ст.49</a:t>
            </a:r>
            <a:r>
              <a:rPr lang="ru-RU" b="1" dirty="0" smtClean="0"/>
              <a:t>).</a:t>
            </a:r>
            <a:endParaRPr lang="ru-RU" b="1" dirty="0"/>
          </a:p>
          <a:p>
            <a:pPr algn="just"/>
            <a:r>
              <a:rPr lang="ru-RU" dirty="0"/>
              <a:t>Агитационный период оканчивается за сутки до дня голосования.</a:t>
            </a:r>
          </a:p>
          <a:p>
            <a:pPr algn="just"/>
            <a:r>
              <a:rPr lang="ru-RU" dirty="0"/>
              <a:t>Окончанием срока проведения агитации на каналах организаций телерадиовещания и в периодических печатных изданиях является общий срок окончания агитационного периода.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902" y="2852936"/>
            <a:ext cx="4818112" cy="246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91216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676" y="1471317"/>
            <a:ext cx="4252804" cy="42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484784"/>
            <a:ext cx="4706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Проведение </a:t>
            </a:r>
            <a:r>
              <a:rPr lang="ru-RU" b="1" dirty="0"/>
              <a:t>предвыборной агитации</a:t>
            </a:r>
            <a:r>
              <a:rPr lang="ru-RU" dirty="0"/>
              <a:t>, агитации по вопросам референдума </a:t>
            </a:r>
            <a:r>
              <a:rPr lang="ru-RU" b="1" u="sng" dirty="0"/>
              <a:t>лицами, которым участие в ее проведении запрещено</a:t>
            </a:r>
            <a:r>
              <a:rPr lang="ru-RU" dirty="0"/>
              <a:t> федеральным законом, а равно </a:t>
            </a:r>
            <a:r>
              <a:rPr lang="ru-RU" b="1" dirty="0"/>
              <a:t>привлечение к проведению предвыборной агитации</a:t>
            </a:r>
            <a:r>
              <a:rPr lang="ru-RU" dirty="0"/>
              <a:t>, агитации по вопросам референдума </a:t>
            </a:r>
            <a:r>
              <a:rPr lang="ru-RU" b="1" u="sng" dirty="0"/>
              <a:t>лиц, которые не достигнут на день голосования возраста 18 лет,</a:t>
            </a:r>
            <a:r>
              <a:rPr lang="ru-RU" dirty="0"/>
              <a:t> в формах и методами, которые запрещены федеральным законом, -</a:t>
            </a:r>
          </a:p>
          <a:p>
            <a:pPr algn="just"/>
            <a:r>
              <a:rPr lang="ru-RU" dirty="0" smtClean="0"/>
              <a:t>влечет </a:t>
            </a:r>
            <a:r>
              <a:rPr lang="ru-RU" dirty="0"/>
              <a:t>наложение административного штрафа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граждан в размере от одной тысячи до одной тысячи пятисот рублей</a:t>
            </a:r>
            <a:r>
              <a:rPr lang="ru-RU" dirty="0"/>
              <a:t>;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должностных лиц - от двух тысяч до трех тысяч рублей;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юридических лиц - от двадцати тысяч до тридцати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262" y="116632"/>
            <a:ext cx="5899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Статья 5.11. КоАП РФ. Проведение </a:t>
            </a:r>
            <a:r>
              <a:rPr lang="ru-RU" b="1" dirty="0">
                <a:solidFill>
                  <a:srgbClr val="FF0000"/>
                </a:solidFill>
              </a:rPr>
              <a:t>предвыборной агитации, агитации по вопросам референдума лицами, которым участие в ее проведении запрещено федеральным законом</a:t>
            </a:r>
          </a:p>
        </p:txBody>
      </p:sp>
    </p:spTree>
    <p:extLst>
      <p:ext uri="{BB962C8B-B14F-4D97-AF65-F5344CB8AC3E}">
        <p14:creationId xmlns:p14="http://schemas.microsoft.com/office/powerpoint/2010/main" xmlns="" val="39674145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340768"/>
            <a:ext cx="88569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Запрещается</a:t>
            </a:r>
            <a:r>
              <a:rPr lang="ru-RU" dirty="0"/>
              <a:t> привлекать к предвыборной агитации, агитации по вопросам референдума лиц, </a:t>
            </a:r>
            <a:r>
              <a:rPr lang="ru-RU" b="1" u="sng" dirty="0"/>
              <a:t>не достигших на день голосования возраста 18 лет</a:t>
            </a:r>
            <a:r>
              <a:rPr lang="ru-RU" dirty="0"/>
              <a:t>, в том числе использовать изображения и высказывания таких лиц в агитационных </a:t>
            </a:r>
            <a:r>
              <a:rPr lang="ru-RU" dirty="0" smtClean="0"/>
              <a:t>материалах </a:t>
            </a:r>
            <a:r>
              <a:rPr lang="ru-RU" b="1" dirty="0" smtClean="0"/>
              <a:t>(пункт </a:t>
            </a:r>
            <a:r>
              <a:rPr lang="ru-RU" b="1" dirty="0"/>
              <a:t>6 ст. 48)</a:t>
            </a:r>
            <a:r>
              <a:rPr lang="ru-RU" b="1" dirty="0" smtClean="0"/>
              <a:t>. 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98173" y="2636912"/>
            <a:ext cx="7675645" cy="3256818"/>
            <a:chOff x="358031" y="2204864"/>
            <a:chExt cx="8355929" cy="369302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31" y="2204864"/>
              <a:ext cx="8355929" cy="3693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580112" y="4023736"/>
              <a:ext cx="273630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442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731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66" y="1014983"/>
            <a:ext cx="57959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Нарушение </a:t>
            </a:r>
            <a:r>
              <a:rPr lang="ru-RU" b="1" dirty="0"/>
              <a:t>главным редактором</a:t>
            </a:r>
            <a:r>
              <a:rPr lang="ru-RU" dirty="0"/>
              <a:t>, </a:t>
            </a:r>
            <a:r>
              <a:rPr lang="ru-RU" b="1" dirty="0"/>
              <a:t>редакцией средства массовой информации</a:t>
            </a:r>
            <a:r>
              <a:rPr lang="ru-RU" dirty="0"/>
              <a:t>, </a:t>
            </a:r>
            <a:r>
              <a:rPr lang="ru-RU" b="1" dirty="0"/>
              <a:t>организацией, осуществляющей теле- и (или) радиовещание</a:t>
            </a:r>
            <a:r>
              <a:rPr lang="ru-RU" dirty="0"/>
              <a:t>, либо </a:t>
            </a:r>
            <a:r>
              <a:rPr lang="ru-RU" b="1" dirty="0"/>
              <a:t>иной организацией, осуществляющей выпуск или распространение средства массовой информации</a:t>
            </a:r>
            <a:r>
              <a:rPr lang="ru-RU" dirty="0"/>
              <a:t>, порядка опубликования (обнародования) материалов, связанных с подготовкой и проведением выборов, референдумов, в том числе </a:t>
            </a:r>
            <a:r>
              <a:rPr lang="ru-RU" b="1" dirty="0"/>
              <a:t>агитационных материалов</a:t>
            </a:r>
            <a:r>
              <a:rPr lang="ru-RU" dirty="0"/>
              <a:t>, а равно нарушение в период избирательной кампании, кампании референдума порядка опубликования (обнародования) указанных материалов в информационно-телекоммуникационных сетях, доступ к которым не ограничен определенным кругом лиц, -</a:t>
            </a:r>
          </a:p>
          <a:p>
            <a:pPr algn="just"/>
            <a:r>
              <a:rPr lang="ru-RU" dirty="0"/>
              <a:t>влечет наложение административного штрафа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граждан в размере от пятисот до двух тысяч пятисот рублей</a:t>
            </a:r>
            <a:r>
              <a:rPr lang="ru-RU" dirty="0"/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должностных лиц - от одной тысячи до пяти тысяч рублей;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юридических лиц - от тридцати тысяч до ста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ч. 1 ст. 5.5 КоАП </a:t>
            </a:r>
            <a:r>
              <a:rPr lang="ru-RU" b="1" dirty="0" smtClean="0">
                <a:solidFill>
                  <a:srgbClr val="FF0000"/>
                </a:solidFill>
              </a:rPr>
              <a:t>РФ. Нарушение </a:t>
            </a:r>
            <a:r>
              <a:rPr lang="ru-RU" b="1" dirty="0">
                <a:solidFill>
                  <a:srgbClr val="FF0000"/>
                </a:solidFill>
              </a:rPr>
              <a:t>порядка участия средств массовой информации в информационном обеспечении выборов, референдумов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945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06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767886" cy="40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360" y="1301076"/>
            <a:ext cx="865620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 информационных телепрограммах и радиопрограммах, публикациях в периодических печатных изданиях, выпусках либо обновлениях сетевого издания сообщения о проведении предвыборных мероприятий, мероприятий, связанных с референдумом, должны даваться </a:t>
            </a:r>
            <a:r>
              <a:rPr lang="ru-RU" b="1" u="sng" dirty="0" smtClean="0"/>
              <a:t>исключительно отдельным информационным блоком, без комментариев</a:t>
            </a:r>
            <a:r>
              <a:rPr lang="ru-RU" dirty="0"/>
              <a:t> </a:t>
            </a:r>
            <a:r>
              <a:rPr lang="ru-RU" b="1" dirty="0"/>
              <a:t>(пункт 5 ст. 45</a:t>
            </a:r>
            <a:r>
              <a:rPr lang="ru-RU" b="1" dirty="0" smtClean="0"/>
              <a:t>).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5842" y="2852936"/>
            <a:ext cx="51866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Принцип равенства кандидатов</a:t>
            </a:r>
            <a:r>
              <a:rPr lang="ru-RU" sz="1600" dirty="0" smtClean="0"/>
              <a:t>, </a:t>
            </a:r>
            <a:r>
              <a:rPr lang="ru-RU" sz="1600" b="1" dirty="0" smtClean="0"/>
              <a:t>политических партий </a:t>
            </a:r>
            <a:r>
              <a:rPr lang="ru-RU" sz="1600" dirty="0" smtClean="0"/>
              <a:t>при осуществлении организациями СМИ, редакциями сетевых изданий информирования избирателей означает недопустимость замалчивания общественно значимой информации об одних кандидатах, политических партиях в сочетании с постоянным информированием о любых, даже  о самых незначительных действиях других кандидатов, других политических партий, обнародования имеющейся негативной информации об одном кандидате и замалчивание аналогичной информации о другом и тому подобное.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906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k.karelia.ru/wp-content/uploads/2014/10/soci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97816"/>
            <a:ext cx="4283968" cy="32119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460" y="1292567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опубликовании (обнародовании) результатов </a:t>
            </a:r>
            <a:r>
              <a:rPr lang="ru-RU" b="1" dirty="0" smtClean="0"/>
              <a:t>опросов общественного мнения</a:t>
            </a:r>
            <a:r>
              <a:rPr lang="ru-RU" dirty="0" smtClean="0"/>
              <a:t>, связанных с выборами и референдумами, </a:t>
            </a:r>
            <a:r>
              <a:rPr lang="ru-RU" b="1" dirty="0" smtClean="0"/>
              <a:t>редакции средств массовой информации</a:t>
            </a:r>
            <a:r>
              <a:rPr lang="ru-RU" dirty="0" smtClean="0"/>
              <a:t>, </a:t>
            </a:r>
            <a:r>
              <a:rPr lang="ru-RU" b="1" dirty="0" smtClean="0"/>
              <a:t>граждане и организации, публикующие (</a:t>
            </a:r>
            <a:r>
              <a:rPr lang="ru-RU" b="1" dirty="0" err="1" smtClean="0"/>
              <a:t>обнародующие</a:t>
            </a:r>
            <a:r>
              <a:rPr lang="ru-RU" b="1" dirty="0" smtClean="0"/>
              <a:t>) эти результаты</a:t>
            </a:r>
            <a:r>
              <a:rPr lang="ru-RU" dirty="0" smtClean="0"/>
              <a:t>, </a:t>
            </a:r>
            <a:r>
              <a:rPr lang="ru-RU" b="1" u="sng" dirty="0" smtClean="0"/>
              <a:t>обязаны указывать</a:t>
            </a:r>
            <a:r>
              <a:rPr lang="ru-RU" dirty="0" smtClean="0"/>
              <a:t> </a:t>
            </a:r>
            <a:r>
              <a:rPr lang="ru-RU" b="1" dirty="0" smtClean="0"/>
              <a:t>(пункт 2 ст. 46):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2604968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- организацию, проводившую опрос;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время его проведения;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число опрошенных (выборку);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метод сбора информации;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регион, где проводился опрос;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точную формулировку вопроса;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статистическую оценку возможной погрешности;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лицо (лиц), заказавшее (заказавших) проведение опроса и оплатившее (оплативших) указанную публикацию (обнародование).</a:t>
            </a:r>
          </a:p>
        </p:txBody>
      </p:sp>
    </p:spTree>
    <p:extLst>
      <p:ext uri="{BB962C8B-B14F-4D97-AF65-F5344CB8AC3E}">
        <p14:creationId xmlns:p14="http://schemas.microsoft.com/office/powerpoint/2010/main" xmlns="" val="53534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«Единая Россия на выборах в Госдуму может набрать 55-58 % голосов. Агентство Интерфакс распространило последние данные Фонда исследования проблем демократии, которые касаются прогноза результатов выборов депутатов Госдумы. Выводы основаны на анализе опросов ВЦИОМ и Фонда общественного мнения. Это данные на начало-середину ноября: </a:t>
            </a:r>
          </a:p>
          <a:p>
            <a:pPr algn="just"/>
            <a:r>
              <a:rPr lang="ru-RU" dirty="0" smtClean="0"/>
              <a:t>- Единая Россия набирает от 55 до 58 %; </a:t>
            </a:r>
          </a:p>
          <a:p>
            <a:pPr algn="just"/>
            <a:r>
              <a:rPr lang="ru-RU" dirty="0" smtClean="0"/>
              <a:t>- КПРФ -16-19 %;</a:t>
            </a:r>
          </a:p>
          <a:p>
            <a:pPr algn="just"/>
            <a:r>
              <a:rPr lang="ru-RU" dirty="0" smtClean="0"/>
              <a:t>- ЛДПР - 10-12%;</a:t>
            </a:r>
          </a:p>
          <a:p>
            <a:pPr algn="just"/>
            <a:r>
              <a:rPr lang="ru-RU" dirty="0" smtClean="0"/>
              <a:t>- Справедливая Россия- 6,5- 9,5 %. </a:t>
            </a:r>
          </a:p>
          <a:p>
            <a:pPr algn="just"/>
            <a:r>
              <a:rPr lang="ru-RU" dirty="0" smtClean="0"/>
              <a:t>При этом специалисты Фонда просят учитывать неопределившихся избирателей. Таких по подсчетам около 15 %. Часть из них примет решение в день самих выборов или даже в кабине для голосования. Выборы депутатов Госдумы шестого созыва назначены на 4 декабря. В них участвуют все семь политических партий, зарегистрированных Минюстом».</a:t>
            </a: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51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i="1" dirty="0" smtClean="0">
                <a:solidFill>
                  <a:prstClr val="black"/>
                </a:solidFill>
              </a:rPr>
              <a:t>Из </a:t>
            </a:r>
            <a:r>
              <a:rPr lang="ru-RU" i="1" dirty="0" smtClean="0">
                <a:solidFill>
                  <a:prstClr val="black"/>
                </a:solidFill>
              </a:rPr>
              <a:t>всех необходимых данных, в статье указано только </a:t>
            </a:r>
            <a:r>
              <a:rPr lang="ru-RU" b="1" i="1" dirty="0" smtClean="0">
                <a:solidFill>
                  <a:prstClr val="black"/>
                </a:solidFill>
              </a:rPr>
              <a:t>название организации</a:t>
            </a:r>
            <a:r>
              <a:rPr lang="ru-RU" i="1" dirty="0" smtClean="0">
                <a:solidFill>
                  <a:prstClr val="black"/>
                </a:solidFill>
              </a:rPr>
              <a:t>, </a:t>
            </a:r>
            <a:r>
              <a:rPr lang="ru-RU" b="1" i="1" dirty="0" smtClean="0">
                <a:solidFill>
                  <a:prstClr val="black"/>
                </a:solidFill>
              </a:rPr>
              <a:t>проводившей опрос, </a:t>
            </a:r>
            <a:r>
              <a:rPr lang="ru-RU" i="1" dirty="0" smtClean="0">
                <a:solidFill>
                  <a:prstClr val="black"/>
                </a:solidFill>
              </a:rPr>
              <a:t>следовательно, публикация такой информации будет являться нарушением.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84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n-news.ru/upload/iblock/e4d/e4d2282d7dfe0a5513ec46ad4f602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04" y="3140968"/>
            <a:ext cx="4067944" cy="2839886"/>
          </a:xfrm>
          <a:prstGeom prst="rect">
            <a:avLst/>
          </a:prstGeom>
          <a:noFill/>
        </p:spPr>
      </p:pic>
      <p:pic>
        <p:nvPicPr>
          <p:cNvPr id="27654" name="Picture 6" descr="http://prizyv.tv/wp-content/uploads/2017/01/questionario-matita-ro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809" y="3212976"/>
            <a:ext cx="4216192" cy="2808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4254" y="1412776"/>
            <a:ext cx="872023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 течение </a:t>
            </a:r>
            <a:r>
              <a:rPr lang="ru-RU" b="1" dirty="0" smtClean="0"/>
              <a:t>пяти дней до дня голосования</a:t>
            </a:r>
            <a:r>
              <a:rPr lang="ru-RU" dirty="0" smtClean="0"/>
              <a:t>, а также </a:t>
            </a:r>
            <a:r>
              <a:rPr lang="ru-RU" b="1" dirty="0" smtClean="0"/>
              <a:t>в день голосования </a:t>
            </a:r>
            <a:r>
              <a:rPr lang="ru-RU" b="1" u="sng" dirty="0" smtClean="0">
                <a:solidFill>
                  <a:srgbClr val="FF0000"/>
                </a:solidFill>
              </a:rPr>
              <a:t>запрещается</a:t>
            </a:r>
            <a:r>
              <a:rPr lang="ru-RU" dirty="0" smtClean="0"/>
              <a:t> опубликование (обнародование) результатов опросов общественного мнения, прогнозов результатов выборов и референдумов, иных исследований, связанных с проводимыми выборами и референдумами, в том числе их размещение в информационно-телекоммуникационных сетях, доступ к которым не ограничен определенным кругом лиц (включая сеть "Интернет") </a:t>
            </a:r>
            <a:r>
              <a:rPr lang="ru-RU" b="1" dirty="0" smtClean="0"/>
              <a:t>(пункт 3 ст. 46).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38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465" y="2708920"/>
            <a:ext cx="4055102" cy="33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450" y="1340768"/>
            <a:ext cx="876803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 периодических печатных изданиях, </a:t>
            </a:r>
            <a:r>
              <a:rPr lang="ru-RU" b="1" u="sng" dirty="0" smtClean="0"/>
              <a:t>учрежденных органами государственной власти, органами местного самоуправления</a:t>
            </a:r>
            <a:r>
              <a:rPr lang="ru-RU" dirty="0" smtClean="0"/>
              <a:t> исключительно для опубликования их официальных материалов и сообщений, нормативных правовых и иных актов, </a:t>
            </a:r>
            <a:r>
              <a:rPr lang="ru-RU" b="1" u="sng" dirty="0" smtClean="0">
                <a:solidFill>
                  <a:srgbClr val="FF0000"/>
                </a:solidFill>
              </a:rPr>
              <a:t>не могут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публиковаться агитационные материал</a:t>
            </a:r>
            <a:r>
              <a:rPr lang="ru-RU" dirty="0" smtClean="0"/>
              <a:t>ы, а также </a:t>
            </a:r>
            <a:r>
              <a:rPr lang="ru-RU" b="1" dirty="0" smtClean="0"/>
              <a:t>редакционные материалы, освещающие деятельность кандидатов, избирательных объединений (пункт 6 ст. 47).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491" y="3284984"/>
            <a:ext cx="4353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Публикация в региональной газете, учрежденной для опубликования официальных материалов и сообщений: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i="1" dirty="0" smtClean="0"/>
              <a:t>Кандидат А встретился с избирателями;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i="1" dirty="0" smtClean="0"/>
              <a:t>В городе N 19 мая в присутствии губернатора края кандидат А встретился с избирателями.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80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58" y="1268760"/>
            <a:ext cx="85689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Использование в агитационных материалах </a:t>
            </a:r>
            <a:r>
              <a:rPr lang="ru-RU" b="1" u="sng" dirty="0" smtClean="0"/>
              <a:t>высказываний</a:t>
            </a:r>
            <a:r>
              <a:rPr lang="ru-RU" b="1" dirty="0" smtClean="0"/>
              <a:t> физического лица о кандидате, об избирательном объединении, по вопросу референдума </a:t>
            </a:r>
            <a:r>
              <a:rPr lang="ru-RU" b="1" u="sng" dirty="0" smtClean="0">
                <a:solidFill>
                  <a:srgbClr val="FF0000"/>
                </a:solidFill>
              </a:rPr>
              <a:t>допускается</a:t>
            </a:r>
            <a:r>
              <a:rPr lang="ru-RU" dirty="0" smtClean="0"/>
              <a:t> </a:t>
            </a:r>
            <a:r>
              <a:rPr lang="ru-RU" b="1" u="sng" dirty="0" smtClean="0"/>
              <a:t>только с письменного согласия данного физического лица </a:t>
            </a:r>
            <a:r>
              <a:rPr lang="ru-RU" b="1" dirty="0" smtClean="0"/>
              <a:t>(пункт 9 ст. 48).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387" y="23488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Получение </a:t>
            </a:r>
            <a:r>
              <a:rPr lang="ru-RU" dirty="0"/>
              <a:t>письменного согласия физического лица на использование в агитационных материалах его изображения, высказываний </a:t>
            </a:r>
            <a:r>
              <a:rPr lang="ru-RU" b="1" u="sng" dirty="0"/>
              <a:t>не </a:t>
            </a:r>
            <a:r>
              <a:rPr lang="ru-RU" b="1" u="sng" dirty="0" smtClean="0"/>
              <a:t>требуется </a:t>
            </a:r>
            <a:r>
              <a:rPr lang="ru-RU" dirty="0" smtClean="0"/>
              <a:t>в случае:</a:t>
            </a:r>
          </a:p>
          <a:p>
            <a:pPr algn="just"/>
            <a:r>
              <a:rPr lang="ru-RU" dirty="0" smtClean="0"/>
              <a:t>а) использования избирательным объединением на соответствующих выборах высказываний выдвинутых им кандидатов;</a:t>
            </a:r>
          </a:p>
          <a:p>
            <a:pPr algn="just"/>
            <a:r>
              <a:rPr lang="ru-RU" dirty="0" smtClean="0"/>
              <a:t>б) использования обнародованных высказываний о кандидатах, об избирательных объединениях с указанием даты (периода времени) обнародования таких высказываний и наименования средства массовой информации, в котором они были обнародованы;</a:t>
            </a:r>
          </a:p>
          <a:p>
            <a:pPr algn="just"/>
            <a:r>
              <a:rPr lang="ru-RU" dirty="0" smtClean="0"/>
              <a:t>в) цитирования высказываний об избирательном объединении, о кандидате, обнародованных на соответствующих выборах иными избирательными объединениями, кандидатами в своих агитационных материалах, изготовленных и распространенных в соответствии с законом.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771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53" y="233239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проведении выборов использование в агитационных материалах изображений физического лица допускается только в следующих случаях:</a:t>
            </a:r>
          </a:p>
          <a:p>
            <a:pPr algn="just"/>
            <a:r>
              <a:rPr lang="ru-RU" dirty="0" smtClean="0"/>
              <a:t>а) использование избирательным объединением </a:t>
            </a:r>
            <a:r>
              <a:rPr lang="ru-RU" b="1" dirty="0" smtClean="0"/>
              <a:t>изображений выдвинутых им </a:t>
            </a:r>
            <a:r>
              <a:rPr lang="ru-RU" dirty="0" smtClean="0"/>
              <a:t>на соответствующих выборах кандидатов (в том числе в составе списка кандидатов), включая кандидатов </a:t>
            </a:r>
            <a:r>
              <a:rPr lang="ru-RU" b="1" dirty="0" smtClean="0"/>
              <a:t>среди неопределенного круга лиц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б) использование кандидатом </a:t>
            </a:r>
            <a:r>
              <a:rPr lang="ru-RU" b="1" dirty="0" smtClean="0"/>
              <a:t>своих изображений</a:t>
            </a:r>
            <a:r>
              <a:rPr lang="ru-RU" dirty="0" smtClean="0"/>
              <a:t>, в том числе среди </a:t>
            </a:r>
            <a:r>
              <a:rPr lang="ru-RU" b="1" dirty="0" smtClean="0"/>
              <a:t>неопределенного круга лиц</a:t>
            </a:r>
            <a:r>
              <a:rPr lang="ru-RU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81534"/>
            <a:ext cx="84249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При проведении выборов использование в агитационных материалах изображений физического лица </a:t>
            </a:r>
            <a:r>
              <a:rPr lang="ru-RU" b="1" u="sng" dirty="0">
                <a:solidFill>
                  <a:srgbClr val="FF0000"/>
                </a:solidFill>
              </a:rPr>
              <a:t>допускается</a:t>
            </a:r>
            <a:r>
              <a:rPr lang="ru-RU" b="1" u="sng" dirty="0">
                <a:solidFill>
                  <a:prstClr val="black"/>
                </a:solidFill>
              </a:rPr>
              <a:t> только в установленных законом случаях </a:t>
            </a:r>
            <a:r>
              <a:rPr lang="ru-RU" b="1" dirty="0">
                <a:solidFill>
                  <a:prstClr val="black"/>
                </a:solidFill>
              </a:rPr>
              <a:t>(пункт 9.1 ст. </a:t>
            </a:r>
            <a:r>
              <a:rPr lang="ru-RU" b="1" dirty="0" smtClean="0">
                <a:solidFill>
                  <a:prstClr val="black"/>
                </a:solidFill>
              </a:rPr>
              <a:t>48</a:t>
            </a:r>
            <a:r>
              <a:rPr lang="ru-RU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12.06.2002 N 67-ФЗ "Об основных гарантиях избирательных прав и права на участие в референдуме граждан Российской Федерации" (с изм. и доп., вступ. в силу с 01.10.2017)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2" y="4437112"/>
            <a:ext cx="9018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Под </a:t>
            </a:r>
            <a:r>
              <a:rPr lang="ru-RU" sz="1600" b="1" i="1" dirty="0"/>
              <a:t>неопределенным кругом лиц</a:t>
            </a:r>
            <a:r>
              <a:rPr lang="ru-RU" sz="1600" dirty="0"/>
              <a:t> следует понимать </a:t>
            </a:r>
            <a:r>
              <a:rPr lang="ru-RU" sz="1600" dirty="0" err="1"/>
              <a:t>неперсонифицированных</a:t>
            </a:r>
            <a:r>
              <a:rPr lang="ru-RU" sz="1600" dirty="0"/>
              <a:t> субъектов, представляющих определенную социальную группу (врачи, учителя, молодежь, пенсионеры и т.д.), на которую направлены определенные программные положения кандидата или политической партии, или группа лиц, объединенных определенным творческим замыслом, обуславливающим содержание агитационного материала (гости мероприятия, участники какого-либо события, к примеру, спортсмены на соревнованиях, участники демонстрации, митинга, собрания и т.д.). </a:t>
            </a:r>
          </a:p>
        </p:txBody>
      </p:sp>
    </p:spTree>
    <p:extLst>
      <p:ext uri="{BB962C8B-B14F-4D97-AF65-F5344CB8AC3E}">
        <p14:creationId xmlns:p14="http://schemas.microsoft.com/office/powerpoint/2010/main" xmlns="" val="43394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2166</Words>
  <Application>Microsoft Office PowerPoint</Application>
  <PresentationFormat>Экран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Senina</cp:lastModifiedBy>
  <cp:revision>105</cp:revision>
  <dcterms:created xsi:type="dcterms:W3CDTF">2017-11-18T12:45:02Z</dcterms:created>
  <dcterms:modified xsi:type="dcterms:W3CDTF">2017-11-28T04:53:44Z</dcterms:modified>
</cp:coreProperties>
</file>